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7" r:id="rId3"/>
    <p:sldId id="258" r:id="rId4"/>
    <p:sldId id="259" r:id="rId5"/>
    <p:sldId id="260"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8" r:id="rId20"/>
    <p:sldId id="276" r:id="rId21"/>
    <p:sldId id="292" r:id="rId22"/>
    <p:sldId id="293" r:id="rId23"/>
    <p:sldId id="282" r:id="rId24"/>
    <p:sldId id="283" r:id="rId25"/>
    <p:sldId id="279" r:id="rId26"/>
    <p:sldId id="280" r:id="rId27"/>
    <p:sldId id="281" r:id="rId28"/>
    <p:sldId id="284" r:id="rId29"/>
    <p:sldId id="285" r:id="rId30"/>
    <p:sldId id="286" r:id="rId31"/>
    <p:sldId id="287" r:id="rId32"/>
    <p:sldId id="288" r:id="rId33"/>
    <p:sldId id="289" r:id="rId34"/>
    <p:sldId id="290" r:id="rId35"/>
    <p:sldId id="291" r:id="rId36"/>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9835171C-C93C-4B18-93CA-EF0CF539343A}">
          <p14:sldIdLst>
            <p14:sldId id="256"/>
            <p14:sldId id="257"/>
            <p14:sldId id="258"/>
            <p14:sldId id="259"/>
            <p14:sldId id="260"/>
            <p14:sldId id="262"/>
            <p14:sldId id="263"/>
            <p14:sldId id="264"/>
            <p14:sldId id="265"/>
            <p14:sldId id="267"/>
            <p14:sldId id="268"/>
            <p14:sldId id="269"/>
            <p14:sldId id="270"/>
            <p14:sldId id="271"/>
            <p14:sldId id="272"/>
            <p14:sldId id="273"/>
            <p14:sldId id="274"/>
            <p14:sldId id="275"/>
            <p14:sldId id="278"/>
            <p14:sldId id="276"/>
            <p14:sldId id="292"/>
            <p14:sldId id="293"/>
            <p14:sldId id="282"/>
            <p14:sldId id="283"/>
            <p14:sldId id="279"/>
            <p14:sldId id="280"/>
            <p14:sldId id="281"/>
            <p14:sldId id="284"/>
            <p14:sldId id="285"/>
            <p14:sldId id="286"/>
            <p14:sldId id="287"/>
            <p14:sldId id="288"/>
            <p14:sldId id="289"/>
            <p14:sldId id="290"/>
          </p14:sldIdLst>
        </p14:section>
        <p14:section name="Sección sin título" id="{DB49DBB6-4385-4152-B595-3BCD5E1579FD}">
          <p14:sldIdLst>
            <p14:sldId id="291"/>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99A"/>
    <a:srgbClr val="ECE1B2"/>
    <a:srgbClr val="F3E9C3"/>
    <a:srgbClr val="DDD98B"/>
    <a:srgbClr val="DECFAA"/>
    <a:srgbClr val="CFBA85"/>
    <a:srgbClr val="CBB4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130" autoAdjust="0"/>
  </p:normalViewPr>
  <p:slideViewPr>
    <p:cSldViewPr snapToGrid="0">
      <p:cViewPr>
        <p:scale>
          <a:sx n="91" d="100"/>
          <a:sy n="91" d="100"/>
        </p:scale>
        <p:origin x="-135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132%20Evaluaci&#243;n%20Trimestral%20IVEA\2020\05%20Cuarto%20trimestre\Global%203%20fuentes%202020-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Panton" panose="00000500000000000000" pitchFamily="50" charset="0"/>
                <a:ea typeface="+mn-ea"/>
                <a:cs typeface="+mn-cs"/>
              </a:defRPr>
            </a:pPr>
            <a:r>
              <a:rPr lang="es-MX" sz="1000" b="1"/>
              <a:t>Presupuesto anual 2020</a:t>
            </a:r>
          </a:p>
        </c:rich>
      </c:tx>
      <c:overlay val="0"/>
      <c:spPr>
        <a:noFill/>
        <a:ln>
          <a:noFill/>
        </a:ln>
        <a:effectLst/>
      </c:spPr>
    </c:title>
    <c:autoTitleDeleted val="0"/>
    <c:plotArea>
      <c:layout>
        <c:manualLayout>
          <c:layoutTarget val="inner"/>
          <c:xMode val="edge"/>
          <c:yMode val="edge"/>
          <c:x val="0.11357782051410231"/>
          <c:y val="0.12451407115777194"/>
          <c:w val="0.75818460995650272"/>
          <c:h val="0.8569838145231844"/>
        </c:manualLayout>
      </c:layout>
      <c:pieChart>
        <c:varyColors val="1"/>
        <c:ser>
          <c:idx val="0"/>
          <c:order val="0"/>
          <c:explosion val="10"/>
          <c:dPt>
            <c:idx val="0"/>
            <c:bubble3D val="0"/>
            <c:spPr>
              <a:solidFill>
                <a:schemeClr val="accent6">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9674-4518-8DAD-62792A87B0F5}"/>
              </c:ext>
            </c:extLst>
          </c:dPt>
          <c:dPt>
            <c:idx val="1"/>
            <c:bubble3D val="0"/>
            <c:spPr>
              <a:solidFill>
                <a:schemeClr val="accent2">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674-4518-8DAD-62792A87B0F5}"/>
              </c:ext>
            </c:extLst>
          </c:dPt>
          <c:dPt>
            <c:idx val="2"/>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9674-4518-8DAD-62792A87B0F5}"/>
              </c:ext>
            </c:extLst>
          </c:dPt>
          <c:dLbls>
            <c:dLbl>
              <c:idx val="0"/>
              <c:layout>
                <c:manualLayout>
                  <c:x val="0.14024788887702716"/>
                  <c:y val="-6.6763998250218726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Panton" panose="00000500000000000000" pitchFamily="50" charset="0"/>
                        <a:ea typeface="+mn-ea"/>
                        <a:cs typeface="+mn-cs"/>
                      </a:defRPr>
                    </a:pPr>
                    <a:fld id="{2C47F3B8-4A0E-42A6-AD8A-23AC75A74722}" type="CATEGORYNAME">
                      <a:rPr lang="en-US" sz="900"/>
                      <a:pPr>
                        <a:defRPr sz="1000" b="1" i="0" u="none" strike="noStrike" kern="1200" baseline="0">
                          <a:solidFill>
                            <a:schemeClr val="tx1">
                              <a:lumMod val="75000"/>
                              <a:lumOff val="25000"/>
                            </a:schemeClr>
                          </a:solidFill>
                          <a:latin typeface="Panton" panose="00000500000000000000" pitchFamily="50" charset="0"/>
                          <a:ea typeface="+mn-ea"/>
                          <a:cs typeface="+mn-cs"/>
                        </a:defRPr>
                      </a:pPr>
                      <a:t>[NOMBRE DE CATEGORÍA]</a:t>
                    </a:fld>
                    <a:r>
                      <a:rPr lang="en-US" sz="1000" baseline="0"/>
                      <a:t>
</a:t>
                    </a:r>
                    <a:fld id="{0138FFC7-E272-4E50-ADE2-64946E542196}" type="VALUE">
                      <a:rPr lang="en-US" sz="1000" baseline="0"/>
                      <a:pPr>
                        <a:defRPr sz="1000" b="1" i="0" u="none" strike="noStrike" kern="1200" baseline="0">
                          <a:solidFill>
                            <a:schemeClr val="tx1">
                              <a:lumMod val="75000"/>
                              <a:lumOff val="25000"/>
                            </a:schemeClr>
                          </a:solidFill>
                          <a:latin typeface="Panton" panose="00000500000000000000" pitchFamily="50" charset="0"/>
                          <a:ea typeface="+mn-ea"/>
                          <a:cs typeface="+mn-cs"/>
                        </a:defRPr>
                      </a:pPr>
                      <a:t>[VALOR]</a:t>
                    </a:fld>
                    <a:r>
                      <a:rPr lang="en-US" sz="1000" baseline="0"/>
                      <a:t>
</a:t>
                    </a:r>
                    <a:fld id="{61F19DC5-663C-4FE4-98B4-2B3F3960CE43}" type="PERCENTAGE">
                      <a:rPr lang="en-US" sz="1000" baseline="0"/>
                      <a:pPr>
                        <a:defRPr sz="1000" b="1" i="0" u="none" strike="noStrike" kern="1200" baseline="0">
                          <a:solidFill>
                            <a:schemeClr val="tx1">
                              <a:lumMod val="75000"/>
                              <a:lumOff val="25000"/>
                            </a:schemeClr>
                          </a:solidFill>
                          <a:latin typeface="Panton" panose="00000500000000000000" pitchFamily="50" charset="0"/>
                          <a:ea typeface="+mn-ea"/>
                          <a:cs typeface="+mn-cs"/>
                        </a:defRPr>
                      </a:pPr>
                      <a:t>[PORCENTAJE]</a:t>
                    </a:fld>
                    <a:endParaRPr lang="en-US" sz="1000" baseline="0"/>
                  </a:p>
                </c:rich>
              </c:tx>
              <c:spPr>
                <a:noFill/>
                <a:ln>
                  <a:noFill/>
                </a:ln>
                <a:effectLst/>
              </c:spPr>
              <c:showLegendKey val="0"/>
              <c:showVal val="1"/>
              <c:showCatName val="1"/>
              <c:showSerName val="0"/>
              <c:showPercent val="1"/>
              <c:showBubbleSize val="0"/>
              <c:separator>
</c:separator>
              <c:extLst xmlns:c16r2="http://schemas.microsoft.com/office/drawing/2015/06/chart">
                <c:ext xmlns:c15="http://schemas.microsoft.com/office/drawing/2012/chart" uri="{CE6537A1-D6FC-4f65-9D91-7224C49458BB}">
                  <c15:layout>
                    <c:manualLayout>
                      <c:w val="0.35634268368709054"/>
                      <c:h val="0.28046296296296297"/>
                    </c:manualLayout>
                  </c15:layout>
                  <c15:dlblFieldTable/>
                  <c15:showDataLabelsRange val="0"/>
                </c:ext>
                <c:ext xmlns:c16="http://schemas.microsoft.com/office/drawing/2014/chart" uri="{C3380CC4-5D6E-409C-BE32-E72D297353CC}">
                  <c16:uniqueId val="{00000001-9674-4518-8DAD-62792A87B0F5}"/>
                </c:ext>
              </c:extLst>
            </c:dLbl>
            <c:dLbl>
              <c:idx val="1"/>
              <c:layout>
                <c:manualLayout>
                  <c:x val="-4.0958929159435706E-2"/>
                  <c:y val="4.891732283464566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Panton" panose="00000500000000000000" pitchFamily="50" charset="0"/>
                      <a:ea typeface="+mn-ea"/>
                      <a:cs typeface="+mn-cs"/>
                    </a:defRPr>
                  </a:pPr>
                  <a:endParaRPr lang="es-MX"/>
                </a:p>
              </c:txPr>
              <c:showLegendKey val="0"/>
              <c:showVal val="1"/>
              <c:showCatName val="1"/>
              <c:showSerName val="0"/>
              <c:showPercent val="1"/>
              <c:showBubbleSize val="0"/>
              <c:separator>
</c:separator>
              <c:extLst xmlns:c16r2="http://schemas.microsoft.com/office/drawing/2015/06/chart">
                <c:ext xmlns:c15="http://schemas.microsoft.com/office/drawing/2012/chart" uri="{CE6537A1-D6FC-4f65-9D91-7224C49458BB}">
                  <c15:layout>
                    <c:manualLayout>
                      <c:w val="0.29550641845770603"/>
                      <c:h val="0.20949074074074073"/>
                    </c:manualLayout>
                  </c15:layout>
                </c:ext>
                <c:ext xmlns:c16="http://schemas.microsoft.com/office/drawing/2014/chart" uri="{C3380CC4-5D6E-409C-BE32-E72D297353CC}">
                  <c16:uniqueId val="{00000003-9674-4518-8DAD-62792A87B0F5}"/>
                </c:ext>
              </c:extLst>
            </c:dLbl>
            <c:dLbl>
              <c:idx val="2"/>
              <c:layout>
                <c:manualLayout>
                  <c:x val="-2.4575357495661417E-2"/>
                  <c:y val="-2.1227398658501019E-2"/>
                </c:manualLayout>
              </c:layout>
              <c:tx>
                <c:rich>
                  <a:bodyPr/>
                  <a:lstStyle/>
                  <a:p>
                    <a:r>
                      <a:rPr lang="en-US" noProof="0" dirty="0" smtClean="0"/>
                      <a:t>Aportación</a:t>
                    </a:r>
                    <a:r>
                      <a:rPr lang="en-US" baseline="0" noProof="0" dirty="0" smtClean="0"/>
                      <a:t> estatal</a:t>
                    </a:r>
                    <a:r>
                      <a:rPr lang="en-US" baseline="0" dirty="0"/>
                      <a:t>
</a:t>
                    </a:r>
                    <a:fld id="{999465ED-F9B8-45F0-ABC0-085B7C526268}" type="VALUE">
                      <a:rPr lang="en-US" baseline="0"/>
                      <a:pPr/>
                      <a:t>[VALOR]</a:t>
                    </a:fld>
                    <a:r>
                      <a:rPr lang="en-US" baseline="0" dirty="0"/>
                      <a:t>
</a:t>
                    </a:r>
                    <a:fld id="{F41069B0-397C-406F-98D5-7FB9C8EC6181}" type="PERCENTAGE">
                      <a:rPr lang="en-US" baseline="0"/>
                      <a:pPr/>
                      <a:t>[PORCENTAJE]</a:t>
                    </a:fld>
                    <a:endParaRPr lang="en-US" baseline="0" dirty="0"/>
                  </a:p>
                </c:rich>
              </c:tx>
              <c:showLegendKey val="0"/>
              <c:showVal val="1"/>
              <c:showCatName val="1"/>
              <c:showSerName val="0"/>
              <c:showPercent val="1"/>
              <c:showBubbleSize val="0"/>
              <c:separator>
</c:separator>
              <c:extLst xmlns:c16r2="http://schemas.microsoft.com/office/drawing/2015/06/chart">
                <c:ext xmlns:c15="http://schemas.microsoft.com/office/drawing/2012/chart" uri="{CE6537A1-D6FC-4f65-9D91-7224C49458BB}">
                  <c15:layout>
                    <c:manualLayout>
                      <c:w val="0.29550641845770603"/>
                      <c:h val="0.2638888888888889"/>
                    </c:manualLayout>
                  </c15:layout>
                  <c15:dlblFieldTable/>
                  <c15:showDataLabelsRange val="0"/>
                </c:ext>
                <c:ext xmlns:c16="http://schemas.microsoft.com/office/drawing/2014/chart" uri="{C3380CC4-5D6E-409C-BE32-E72D297353CC}">
                  <c16:uniqueId val="{00000005-9674-4518-8DAD-62792A87B0F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Panton" panose="00000500000000000000" pitchFamily="50" charset="0"/>
                    <a:ea typeface="+mn-ea"/>
                    <a:cs typeface="+mn-cs"/>
                  </a:defRPr>
                </a:pPr>
                <a:endParaRPr lang="es-MX"/>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'2020'!$A$3:$A$5</c:f>
              <c:strCache>
                <c:ptCount val="3"/>
                <c:pt idx="0">
                  <c:v>Ramo 33 FAETA</c:v>
                </c:pt>
                <c:pt idx="1">
                  <c:v>Ramo 11</c:v>
                </c:pt>
                <c:pt idx="2">
                  <c:v>Subsidio estatal</c:v>
                </c:pt>
              </c:strCache>
            </c:strRef>
          </c:cat>
          <c:val>
            <c:numRef>
              <c:f>'2020'!$B$3:$B$5</c:f>
              <c:numCache>
                <c:formatCode>"$"#,##0.00_);[Red]\("$"#,##0.00\)</c:formatCode>
                <c:ptCount val="3"/>
                <c:pt idx="0">
                  <c:v>203099779.68000001</c:v>
                </c:pt>
                <c:pt idx="1">
                  <c:v>31596890.210000001</c:v>
                </c:pt>
                <c:pt idx="2">
                  <c:v>19257163</c:v>
                </c:pt>
              </c:numCache>
            </c:numRef>
          </c:val>
          <c:extLst xmlns:c16r2="http://schemas.microsoft.com/office/drawing/2015/06/chart">
            <c:ext xmlns:c16="http://schemas.microsoft.com/office/drawing/2014/chart" uri="{C3380CC4-5D6E-409C-BE32-E72D297353CC}">
              <c16:uniqueId val="{00000006-9674-4518-8DAD-62792A87B0F5}"/>
            </c:ext>
          </c:extLst>
        </c:ser>
        <c:dLbls>
          <c:showLegendKey val="0"/>
          <c:showVal val="0"/>
          <c:showCatName val="0"/>
          <c:showSerName val="0"/>
          <c:showPercent val="0"/>
          <c:showBubbleSize val="0"/>
          <c:showLeaderLines val="1"/>
        </c:dLbls>
        <c:firstSliceAng val="121"/>
      </c:pieChart>
      <c:spPr>
        <a:noFill/>
        <a:ln>
          <a:noFill/>
        </a:ln>
        <a:effectLst/>
      </c:spPr>
    </c:plotArea>
    <c:plotVisOnly val="1"/>
    <c:dispBlanksAs val="gap"/>
    <c:showDLblsOverMax val="0"/>
  </c:chart>
  <c:spPr>
    <a:noFill/>
    <a:ln w="9525" cap="flat" cmpd="sng" algn="ctr">
      <a:noFill/>
      <a:round/>
    </a:ln>
    <a:effectLst/>
  </c:spPr>
  <c:txPr>
    <a:bodyPr/>
    <a:lstStyle/>
    <a:p>
      <a:pPr>
        <a:defRPr>
          <a:latin typeface="Panton" panose="00000500000000000000" pitchFamily="50" charset="0"/>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56A32EB9-42B3-4EB3-AD3F-FE047CD327CD}" type="datetimeFigureOut">
              <a:rPr lang="es-MX" smtClean="0"/>
              <a:t>11/05/2021</a:t>
            </a:fld>
            <a:endParaRPr lang="es-MX"/>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DC14657-A04A-4960-8BB3-016422F99357}" type="slidenum">
              <a:rPr lang="es-MX" smtClean="0"/>
              <a:t>‹Nº›</a:t>
            </a:fld>
            <a:endParaRPr lang="es-MX"/>
          </a:p>
        </p:txBody>
      </p:sp>
    </p:spTree>
    <p:extLst>
      <p:ext uri="{BB962C8B-B14F-4D97-AF65-F5344CB8AC3E}">
        <p14:creationId xmlns:p14="http://schemas.microsoft.com/office/powerpoint/2010/main" val="1232076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22FE1399-9F26-49C7-A0C0-38A0DD4FBEF3}" type="datetimeFigureOut">
              <a:rPr lang="es-MX" smtClean="0"/>
              <a:t>11/05/2021</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92E5018-814E-4449-BF08-5E63A25D3231}" type="slidenum">
              <a:rPr lang="es-MX" smtClean="0"/>
              <a:t>‹Nº›</a:t>
            </a:fld>
            <a:endParaRPr lang="es-MX"/>
          </a:p>
        </p:txBody>
      </p:sp>
    </p:spTree>
    <p:extLst>
      <p:ext uri="{BB962C8B-B14F-4D97-AF65-F5344CB8AC3E}">
        <p14:creationId xmlns:p14="http://schemas.microsoft.com/office/powerpoint/2010/main" val="113532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MX" dirty="0" smtClean="0"/>
              <a:t>El Instituto Veracruzano de Educación para los Adultos presenta a continuación la Video-presentación</a:t>
            </a:r>
            <a:r>
              <a:rPr lang="es-MX" baseline="0" dirty="0" smtClean="0"/>
              <a:t> de los puntos a desarrollar en el Anexo 8 del Programa Anual de Evaluación en su Tomo II, referente al ejercicio fiscal 2020 del Fondo de Aportaciones de Aportaciones para la Educación Tecnológica y para Adultos, FAETA.</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1</a:t>
            </a:fld>
            <a:endParaRPr lang="es-MX"/>
          </a:p>
        </p:txBody>
      </p:sp>
    </p:spTree>
    <p:extLst>
      <p:ext uri="{BB962C8B-B14F-4D97-AF65-F5344CB8AC3E}">
        <p14:creationId xmlns:p14="http://schemas.microsoft.com/office/powerpoint/2010/main" val="3482996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MX" dirty="0" smtClean="0"/>
              <a:t>En</a:t>
            </a:r>
            <a:r>
              <a:rPr lang="es-MX" baseline="0" dirty="0" smtClean="0"/>
              <a:t> 2020 s</a:t>
            </a:r>
            <a:r>
              <a:rPr lang="es-MX" dirty="0" smtClean="0"/>
              <a:t>e mantuvo una atención de 52,368 educandos, concluyeron nivel educativo 4,989 educandos y se llevaron a cabo 1,937 formaciones a las figuras solidarias </a:t>
            </a:r>
          </a:p>
          <a:p>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10</a:t>
            </a:fld>
            <a:endParaRPr lang="es-MX"/>
          </a:p>
        </p:txBody>
      </p:sp>
    </p:spTree>
    <p:extLst>
      <p:ext uri="{BB962C8B-B14F-4D97-AF65-F5344CB8AC3E}">
        <p14:creationId xmlns:p14="http://schemas.microsoft.com/office/powerpoint/2010/main" val="333203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1" defTabSz="931774">
              <a:defRPr/>
            </a:pPr>
            <a:r>
              <a:rPr lang="es-MX" dirty="0" smtClean="0"/>
              <a:t>Para aminorar el Impacto de la emergencia sanitaria, el INEA instruyó Protocolos de higiene y seguridad para el personal, Implementación de las “Jornadas de Acreditación”</a:t>
            </a:r>
          </a:p>
          <a:p>
            <a:pPr marL="0" lvl="1" defTabSz="931774">
              <a:defRPr/>
            </a:pP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11</a:t>
            </a:fld>
            <a:endParaRPr lang="es-MX"/>
          </a:p>
        </p:txBody>
      </p:sp>
    </p:spTree>
    <p:extLst>
      <p:ext uri="{BB962C8B-B14F-4D97-AF65-F5344CB8AC3E}">
        <p14:creationId xmlns:p14="http://schemas.microsoft.com/office/powerpoint/2010/main" val="477363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Son 3 principales momentos contables en el FAETA, que</a:t>
            </a:r>
            <a:r>
              <a:rPr lang="es-MX" baseline="0" dirty="0" smtClean="0"/>
              <a:t> inician desde la autorización del Anteproyecto de Presupuesto de Egresos de la Federación, publicación del Decreto de Presupuesto de Egresos del Estado y su calendarización publicada por la Secretaría de Hacienda y Crédito Público.</a:t>
            </a:r>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12</a:t>
            </a:fld>
            <a:endParaRPr lang="es-MX"/>
          </a:p>
        </p:txBody>
      </p:sp>
    </p:spTree>
    <p:extLst>
      <p:ext uri="{BB962C8B-B14F-4D97-AF65-F5344CB8AC3E}">
        <p14:creationId xmlns:p14="http://schemas.microsoft.com/office/powerpoint/2010/main" val="2236193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El FAETA representa </a:t>
            </a:r>
            <a:r>
              <a:rPr lang="es-MX" baseline="0" dirty="0" smtClean="0"/>
              <a:t>el 80% del total de los recursos con los que opera el Instituto, seguido del Ramo 11 y la aportación estatal.</a:t>
            </a:r>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13</a:t>
            </a:fld>
            <a:endParaRPr lang="es-MX"/>
          </a:p>
        </p:txBody>
      </p:sp>
    </p:spTree>
    <p:extLst>
      <p:ext uri="{BB962C8B-B14F-4D97-AF65-F5344CB8AC3E}">
        <p14:creationId xmlns:p14="http://schemas.microsoft.com/office/powerpoint/2010/main" val="3793980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MX" dirty="0" smtClean="0"/>
              <a:t>Se ha incrementado el monto asignado del FAETA al Instituto Veracruzano de Educación para los Adultos, comparativamente con 2019, en un 11% que equivale a $22,012,455.00</a:t>
            </a:r>
          </a:p>
          <a:p>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14</a:t>
            </a:fld>
            <a:endParaRPr lang="es-MX"/>
          </a:p>
        </p:txBody>
      </p:sp>
    </p:spTree>
    <p:extLst>
      <p:ext uri="{BB962C8B-B14F-4D97-AF65-F5344CB8AC3E}">
        <p14:creationId xmlns:p14="http://schemas.microsoft.com/office/powerpoint/2010/main" val="1157728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situación presupuestal del Instituto ante la pandemia significó un ajuste en las actividades de atención al rezago educativo y alfabetización que realiza el Instituto</a:t>
            </a:r>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15</a:t>
            </a:fld>
            <a:endParaRPr lang="es-MX"/>
          </a:p>
        </p:txBody>
      </p:sp>
    </p:spTree>
    <p:extLst>
      <p:ext uri="{BB962C8B-B14F-4D97-AF65-F5344CB8AC3E}">
        <p14:creationId xmlns:p14="http://schemas.microsoft.com/office/powerpoint/2010/main" val="3249058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Para el ejercicio fiscal 2020, sí hubo Subejercicio por el monto de $8,249,220.31, el motivo se debió a la Declaración de la Emergencia Sanitaria  derivada de la epidemia de enfermedad generada por el virus SARS-Cov2 (COVID-19), </a:t>
            </a:r>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16</a:t>
            </a:fld>
            <a:endParaRPr lang="es-MX"/>
          </a:p>
        </p:txBody>
      </p:sp>
    </p:spTree>
    <p:extLst>
      <p:ext uri="{BB962C8B-B14F-4D97-AF65-F5344CB8AC3E}">
        <p14:creationId xmlns:p14="http://schemas.microsoft.com/office/powerpoint/2010/main" val="629909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Hubo rendimientos financieros generados en el mes de diciembre 2020, que ascendieron a $185.17</a:t>
            </a:r>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17</a:t>
            </a:fld>
            <a:endParaRPr lang="es-MX"/>
          </a:p>
        </p:txBody>
      </p:sp>
    </p:spTree>
    <p:extLst>
      <p:ext uri="{BB962C8B-B14F-4D97-AF65-F5344CB8AC3E}">
        <p14:creationId xmlns:p14="http://schemas.microsoft.com/office/powerpoint/2010/main" val="489050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2E5018-814E-4449-BF08-5E63A25D3231}" type="slidenum">
              <a:rPr lang="es-MX" smtClean="0"/>
              <a:t>18</a:t>
            </a:fld>
            <a:endParaRPr lang="es-MX"/>
          </a:p>
        </p:txBody>
      </p:sp>
    </p:spTree>
    <p:extLst>
      <p:ext uri="{BB962C8B-B14F-4D97-AF65-F5344CB8AC3E}">
        <p14:creationId xmlns:p14="http://schemas.microsoft.com/office/powerpoint/2010/main" val="4279841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ES" dirty="0" smtClean="0">
                <a:latin typeface="Panton" panose="00000500000000000000" pitchFamily="50" charset="0"/>
                <a:ea typeface="Calibri" panose="020F0502020204030204" pitchFamily="34" charset="0"/>
                <a:cs typeface="Arial" panose="020B0604020202020204" pitchFamily="34" charset="0"/>
              </a:rPr>
              <a:t>El Presupuesto Ejercido suma </a:t>
            </a:r>
            <a:r>
              <a:rPr lang="es-ES" b="1" dirty="0" smtClean="0">
                <a:latin typeface="Panton" panose="00000500000000000000" pitchFamily="50" charset="0"/>
                <a:ea typeface="Calibri" panose="020F0502020204030204" pitchFamily="34" charset="0"/>
                <a:cs typeface="Arial" panose="020B0604020202020204" pitchFamily="34" charset="0"/>
              </a:rPr>
              <a:t>$244’667,839.09</a:t>
            </a:r>
            <a:endParaRPr lang="es-ES" b="1" dirty="0" smtClean="0">
              <a:latin typeface="Panton" panose="00000500000000000000" pitchFamily="50" charset="0"/>
              <a:ea typeface="Calibri" panose="020F0502020204030204" pitchFamily="34" charset="0"/>
              <a:cs typeface="Calibri" panose="020F0502020204030204" pitchFamily="34" charset="0"/>
            </a:endParaRPr>
          </a:p>
        </p:txBody>
      </p:sp>
      <p:sp>
        <p:nvSpPr>
          <p:cNvPr id="4" name="Marcador de número de diapositiva 3"/>
          <p:cNvSpPr>
            <a:spLocks noGrp="1"/>
          </p:cNvSpPr>
          <p:nvPr>
            <p:ph type="sldNum" sz="quarter" idx="10"/>
          </p:nvPr>
        </p:nvSpPr>
        <p:spPr/>
        <p:txBody>
          <a:bodyPr/>
          <a:lstStyle/>
          <a:p>
            <a:fld id="{892E5018-814E-4449-BF08-5E63A25D3231}" type="slidenum">
              <a:rPr lang="es-MX" smtClean="0"/>
              <a:t>19</a:t>
            </a:fld>
            <a:endParaRPr lang="es-MX"/>
          </a:p>
        </p:txBody>
      </p:sp>
    </p:spTree>
    <p:extLst>
      <p:ext uri="{BB962C8B-B14F-4D97-AF65-F5344CB8AC3E}">
        <p14:creationId xmlns:p14="http://schemas.microsoft.com/office/powerpoint/2010/main" val="414325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MX" dirty="0" smtClean="0"/>
              <a:t>Iniciaremos</a:t>
            </a:r>
            <a:r>
              <a:rPr lang="es-MX" baseline="0" dirty="0" smtClean="0"/>
              <a:t> esta exposición por un mensaje del Director General del IVEA, Maestro Héctor Amezcua Cardiel</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2</a:t>
            </a:fld>
            <a:endParaRPr lang="es-MX"/>
          </a:p>
        </p:txBody>
      </p:sp>
    </p:spTree>
    <p:extLst>
      <p:ext uri="{BB962C8B-B14F-4D97-AF65-F5344CB8AC3E}">
        <p14:creationId xmlns:p14="http://schemas.microsoft.com/office/powerpoint/2010/main" val="3649490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MX" dirty="0" smtClean="0"/>
              <a:t>Matriz de Indicadores de Resultados de la Secretaría de Hacienda y Crédito Público</a:t>
            </a:r>
            <a:r>
              <a:rPr lang="es-MX" baseline="0" dirty="0" smtClean="0"/>
              <a:t> tiene el siguiente resultado.</a:t>
            </a:r>
            <a:endParaRPr lang="es-MX" dirty="0" smtClean="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20</a:t>
            </a:fld>
            <a:endParaRPr lang="es-MX"/>
          </a:p>
        </p:txBody>
      </p:sp>
    </p:spTree>
    <p:extLst>
      <p:ext uri="{BB962C8B-B14F-4D97-AF65-F5344CB8AC3E}">
        <p14:creationId xmlns:p14="http://schemas.microsoft.com/office/powerpoint/2010/main" val="1965330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MX" dirty="0" smtClean="0"/>
              <a:t>Por su parte, la Matriz de Indicadores de Resultados de la Secretaría de Finanzas y Planeación del Estado de Veracruz se registró de la siguiente forma</a:t>
            </a:r>
          </a:p>
          <a:p>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21</a:t>
            </a:fld>
            <a:endParaRPr lang="es-MX"/>
          </a:p>
        </p:txBody>
      </p:sp>
    </p:spTree>
    <p:extLst>
      <p:ext uri="{BB962C8B-B14F-4D97-AF65-F5344CB8AC3E}">
        <p14:creationId xmlns:p14="http://schemas.microsoft.com/office/powerpoint/2010/main" val="2470434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MX" dirty="0" smtClean="0"/>
              <a:t>Adicionalmente,</a:t>
            </a:r>
            <a:r>
              <a:rPr lang="es-MX" baseline="0" dirty="0" smtClean="0"/>
              <a:t> la </a:t>
            </a:r>
            <a:r>
              <a:rPr lang="es-MX" dirty="0" smtClean="0"/>
              <a:t>Matriz de Indicadores de Resultados de la Secretaría de Educación Pública</a:t>
            </a:r>
            <a:r>
              <a:rPr lang="es-MX" baseline="0" dirty="0" smtClean="0"/>
              <a:t> tiene estos porcentajes de cumplimiento.</a:t>
            </a:r>
            <a:endParaRPr lang="es-MX" dirty="0" smtClean="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22</a:t>
            </a:fld>
            <a:endParaRPr lang="es-MX"/>
          </a:p>
        </p:txBody>
      </p:sp>
    </p:spTree>
    <p:extLst>
      <p:ext uri="{BB962C8B-B14F-4D97-AF65-F5344CB8AC3E}">
        <p14:creationId xmlns:p14="http://schemas.microsoft.com/office/powerpoint/2010/main" val="377038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Actualmente se encuentran en proceso la Auditoría número 1422-DS-GF que está efectuando la Auditoría Superior de la Federación, a la operación del Fondo "FAETA" del ejercicio fiscal 2020, misma que inició el 26 de marzo del año en curso</a:t>
            </a:r>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23</a:t>
            </a:fld>
            <a:endParaRPr lang="es-MX"/>
          </a:p>
        </p:txBody>
      </p:sp>
    </p:spTree>
    <p:extLst>
      <p:ext uri="{BB962C8B-B14F-4D97-AF65-F5344CB8AC3E}">
        <p14:creationId xmlns:p14="http://schemas.microsoft.com/office/powerpoint/2010/main" val="1363949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1" defTabSz="931774">
              <a:defRPr/>
            </a:pPr>
            <a:r>
              <a:rPr lang="es-MX" dirty="0" smtClean="0"/>
              <a:t>Los resultados</a:t>
            </a:r>
            <a:r>
              <a:rPr lang="es-MX" baseline="0" dirty="0" smtClean="0"/>
              <a:t> de las auditorías </a:t>
            </a:r>
            <a:r>
              <a:rPr lang="es-ES" sz="2000" dirty="0"/>
              <a:t>En ninguna se presentaron observaciones o recomendaciones que atender.</a:t>
            </a:r>
          </a:p>
          <a:p>
            <a:pPr marL="0" lvl="1" defTabSz="931774">
              <a:defRPr/>
            </a:pPr>
            <a:r>
              <a:rPr lang="es-MX" sz="2000" dirty="0"/>
              <a:t>Existe un procedimiento denominado "Atención de Auditoría y Seguimiento determinadas por los distintos Entes Fiscalizadores” </a:t>
            </a:r>
            <a:endParaRPr lang="es-ES" sz="2000" dirty="0"/>
          </a:p>
          <a:p>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24</a:t>
            </a:fld>
            <a:endParaRPr lang="es-MX"/>
          </a:p>
        </p:txBody>
      </p:sp>
    </p:spTree>
    <p:extLst>
      <p:ext uri="{BB962C8B-B14F-4D97-AF65-F5344CB8AC3E}">
        <p14:creationId xmlns:p14="http://schemas.microsoft.com/office/powerpoint/2010/main" val="1082235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MX" dirty="0" smtClean="0"/>
              <a:t>Existen tres procesos de carga de información: </a:t>
            </a:r>
            <a:r>
              <a:rPr lang="es-MX" b="1" dirty="0"/>
              <a:t>Carga de Indicadores, Carga de reportes del ejercicio del gasto y Carga del Informe Final del PAE</a:t>
            </a:r>
          </a:p>
          <a:p>
            <a:pPr defTabSz="931774">
              <a:defRPr/>
            </a:pPr>
            <a:endParaRPr lang="es-MX" b="1" dirty="0"/>
          </a:p>
          <a:p>
            <a:pPr defTabSz="931774">
              <a:defRPr/>
            </a:pPr>
            <a:endParaRPr lang="es-MX" b="1" dirty="0"/>
          </a:p>
          <a:p>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25</a:t>
            </a:fld>
            <a:endParaRPr lang="es-MX"/>
          </a:p>
        </p:txBody>
      </p:sp>
    </p:spTree>
    <p:extLst>
      <p:ext uri="{BB962C8B-B14F-4D97-AF65-F5344CB8AC3E}">
        <p14:creationId xmlns:p14="http://schemas.microsoft.com/office/powerpoint/2010/main" val="4257456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solidFill>
                  <a:srgbClr val="404040"/>
                </a:solidFill>
                <a:ea typeface="Times New Roman" panose="02020603050405020304" pitchFamily="18" charset="0"/>
                <a:cs typeface="Calibri" panose="020F0502020204030204" pitchFamily="34" charset="0"/>
              </a:rPr>
              <a:t>Documentos que comprueban las acciones para la evaluación de los componentes del Control Interno.</a:t>
            </a:r>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26</a:t>
            </a:fld>
            <a:endParaRPr lang="es-MX"/>
          </a:p>
        </p:txBody>
      </p:sp>
    </p:spTree>
    <p:extLst>
      <p:ext uri="{BB962C8B-B14F-4D97-AF65-F5344CB8AC3E}">
        <p14:creationId xmlns:p14="http://schemas.microsoft.com/office/powerpoint/2010/main" val="3528128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la página de internet del Instituto se pueden observar las noticias relacionadas a este, la oferta educativa del Instituto y las Jornadas de Acreditación e Incorporación derivadas de la pandemia, así como el apartado de transparencia</a:t>
            </a:r>
          </a:p>
        </p:txBody>
      </p:sp>
      <p:sp>
        <p:nvSpPr>
          <p:cNvPr id="4" name="Marcador de número de diapositiva 3"/>
          <p:cNvSpPr>
            <a:spLocks noGrp="1"/>
          </p:cNvSpPr>
          <p:nvPr>
            <p:ph type="sldNum" sz="quarter" idx="10"/>
          </p:nvPr>
        </p:nvSpPr>
        <p:spPr/>
        <p:txBody>
          <a:bodyPr/>
          <a:lstStyle/>
          <a:p>
            <a:fld id="{892E5018-814E-4449-BF08-5E63A25D3231}" type="slidenum">
              <a:rPr lang="es-MX" smtClean="0"/>
              <a:t>27</a:t>
            </a:fld>
            <a:endParaRPr lang="es-MX"/>
          </a:p>
        </p:txBody>
      </p:sp>
    </p:spTree>
    <p:extLst>
      <p:ext uri="{BB962C8B-B14F-4D97-AF65-F5344CB8AC3E}">
        <p14:creationId xmlns:p14="http://schemas.microsoft.com/office/powerpoint/2010/main" val="2146646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MX" dirty="0">
                <a:latin typeface="Calibri" panose="020F0502020204030204" pitchFamily="34" charset="0"/>
                <a:ea typeface="Calibri" panose="020F0502020204030204" pitchFamily="34" charset="0"/>
                <a:cs typeface="Times New Roman" panose="02020603050405020304" pitchFamily="18" charset="0"/>
              </a:rPr>
              <a:t>El sitio cuenta con apartados donde la ciudadanía, entes fiscalizadores y evaluadores, pueden consultar información para la gestión, manejo y operación del fondo.</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28</a:t>
            </a:fld>
            <a:endParaRPr lang="es-MX"/>
          </a:p>
        </p:txBody>
      </p:sp>
    </p:spTree>
    <p:extLst>
      <p:ext uri="{BB962C8B-B14F-4D97-AF65-F5344CB8AC3E}">
        <p14:creationId xmlns:p14="http://schemas.microsoft.com/office/powerpoint/2010/main" val="275867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Las capacitaciones recibidas en cuanto al manejo del fondo Se consideran insuficientes mismas que deben ir enfocadas al personal analista que recibe, opera, contabiliza, procesa los documentos y emite reportes financieros</a:t>
            </a:r>
          </a:p>
        </p:txBody>
      </p:sp>
      <p:sp>
        <p:nvSpPr>
          <p:cNvPr id="4" name="Marcador de número de diapositiva 3"/>
          <p:cNvSpPr>
            <a:spLocks noGrp="1"/>
          </p:cNvSpPr>
          <p:nvPr>
            <p:ph type="sldNum" sz="quarter" idx="10"/>
          </p:nvPr>
        </p:nvSpPr>
        <p:spPr/>
        <p:txBody>
          <a:bodyPr/>
          <a:lstStyle/>
          <a:p>
            <a:fld id="{892E5018-814E-4449-BF08-5E63A25D3231}" type="slidenum">
              <a:rPr lang="es-MX" smtClean="0"/>
              <a:t>29</a:t>
            </a:fld>
            <a:endParaRPr lang="es-MX"/>
          </a:p>
        </p:txBody>
      </p:sp>
    </p:spTree>
    <p:extLst>
      <p:ext uri="{BB962C8B-B14F-4D97-AF65-F5344CB8AC3E}">
        <p14:creationId xmlns:p14="http://schemas.microsoft.com/office/powerpoint/2010/main" val="364903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MX" dirty="0" smtClean="0"/>
              <a:t>La administración del</a:t>
            </a:r>
            <a:r>
              <a:rPr lang="es-MX" baseline="0" dirty="0" smtClean="0"/>
              <a:t> Instituto como Organismo Público Descentralizado está a cargo de un Director General y una Junta de Gobierno</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3</a:t>
            </a:fld>
            <a:endParaRPr lang="es-MX"/>
          </a:p>
        </p:txBody>
      </p:sp>
    </p:spTree>
    <p:extLst>
      <p:ext uri="{BB962C8B-B14F-4D97-AF65-F5344CB8AC3E}">
        <p14:creationId xmlns:p14="http://schemas.microsoft.com/office/powerpoint/2010/main" val="2796106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MX" b="1" dirty="0" smtClean="0"/>
              <a:t>Fortalezas: </a:t>
            </a:r>
            <a:r>
              <a:rPr lang="es-MX" dirty="0" smtClean="0"/>
              <a:t>La Institución cuenta con Sistemas donde se concentra la información relativa a la operación, manejo y reporte del Fondo.</a:t>
            </a:r>
          </a:p>
          <a:p>
            <a:pPr defTabSz="931774">
              <a:defRPr/>
            </a:pPr>
            <a:r>
              <a:rPr lang="es-MX" b="1" dirty="0" smtClean="0"/>
              <a:t>Oportunidades</a:t>
            </a:r>
            <a:r>
              <a:rPr lang="es-MX" dirty="0" smtClean="0"/>
              <a:t>: Se desarrolló de manera remota el trabajo de operación, reporte y manejo del Fondo con los beneficiarios y las distintas instancias evaluadoras, fiscalizadoras y de manejo del FAETA.</a:t>
            </a:r>
          </a:p>
          <a:p>
            <a:pPr defTabSz="931774">
              <a:defRPr/>
            </a:pPr>
            <a:endParaRPr lang="es-MX" dirty="0" smtClean="0"/>
          </a:p>
          <a:p>
            <a:pPr defTabSz="931774">
              <a:defRPr/>
            </a:pPr>
            <a:endParaRPr lang="es-MX" b="1" dirty="0" smtClean="0"/>
          </a:p>
          <a:p>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30</a:t>
            </a:fld>
            <a:endParaRPr lang="es-MX"/>
          </a:p>
        </p:txBody>
      </p:sp>
    </p:spTree>
    <p:extLst>
      <p:ext uri="{BB962C8B-B14F-4D97-AF65-F5344CB8AC3E}">
        <p14:creationId xmlns:p14="http://schemas.microsoft.com/office/powerpoint/2010/main" val="2282382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MX" b="1" dirty="0" smtClean="0"/>
              <a:t>Debilidades</a:t>
            </a:r>
            <a:r>
              <a:rPr lang="es-MX" b="0" dirty="0" smtClean="0"/>
              <a:t>:</a:t>
            </a:r>
            <a:r>
              <a:rPr lang="es-MX" b="0" baseline="0" dirty="0" smtClean="0"/>
              <a:t> </a:t>
            </a:r>
            <a:r>
              <a:rPr lang="es-MX" dirty="0" smtClean="0"/>
              <a:t>La falta de Asesoría presencia a los educandos, derivado de los distintos comunicados de las autoridades competentes.</a:t>
            </a:r>
          </a:p>
          <a:p>
            <a:pPr defTabSz="931774">
              <a:defRPr/>
            </a:pPr>
            <a:r>
              <a:rPr lang="es-MX" b="1" dirty="0" smtClean="0"/>
              <a:t>Amenazas: </a:t>
            </a:r>
            <a:r>
              <a:rPr lang="es-MX" dirty="0" smtClean="0"/>
              <a:t>Existe incertidumbre por parte de los educandos respecto a el reinicio de las asesorías presenciales por parte del Instituto.</a:t>
            </a:r>
            <a:endParaRPr lang="es-MX" b="1" dirty="0" smtClean="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31</a:t>
            </a:fld>
            <a:endParaRPr lang="es-MX"/>
          </a:p>
        </p:txBody>
      </p:sp>
    </p:spTree>
    <p:extLst>
      <p:ext uri="{BB962C8B-B14F-4D97-AF65-F5344CB8AC3E}">
        <p14:creationId xmlns:p14="http://schemas.microsoft.com/office/powerpoint/2010/main" val="2337483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implementación de las actividades laborales bajo la modalidad de “Trabajo en casa”, lo que permitió continuar la operatividad en las actividades esenciales y no esenciales.</a:t>
            </a:r>
          </a:p>
        </p:txBody>
      </p:sp>
      <p:sp>
        <p:nvSpPr>
          <p:cNvPr id="4" name="Marcador de número de diapositiva 3"/>
          <p:cNvSpPr>
            <a:spLocks noGrp="1"/>
          </p:cNvSpPr>
          <p:nvPr>
            <p:ph type="sldNum" sz="quarter" idx="10"/>
          </p:nvPr>
        </p:nvSpPr>
        <p:spPr/>
        <p:txBody>
          <a:bodyPr/>
          <a:lstStyle/>
          <a:p>
            <a:fld id="{892E5018-814E-4449-BF08-5E63A25D3231}" type="slidenum">
              <a:rPr lang="es-MX" smtClean="0"/>
              <a:t>32</a:t>
            </a:fld>
            <a:endParaRPr lang="es-MX"/>
          </a:p>
        </p:txBody>
      </p:sp>
    </p:spTree>
    <p:extLst>
      <p:ext uri="{BB962C8B-B14F-4D97-AF65-F5344CB8AC3E}">
        <p14:creationId xmlns:p14="http://schemas.microsoft.com/office/powerpoint/2010/main" val="319386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Que se haya obtenido un subejercicio, ya que, a raíz de la emergencia sanitaria, se detuvo el trabajo en campo, </a:t>
            </a:r>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33</a:t>
            </a:fld>
            <a:endParaRPr lang="es-MX"/>
          </a:p>
        </p:txBody>
      </p:sp>
    </p:spTree>
    <p:extLst>
      <p:ext uri="{BB962C8B-B14F-4D97-AF65-F5344CB8AC3E}">
        <p14:creationId xmlns:p14="http://schemas.microsoft.com/office/powerpoint/2010/main" val="3122316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No se originaron cambios en el manejo del FAETA, porque la operación y manejo del fondo se realiza en apego a la normatividad aplicable</a:t>
            </a:r>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34</a:t>
            </a:fld>
            <a:endParaRPr lang="es-MX"/>
          </a:p>
        </p:txBody>
      </p:sp>
    </p:spTree>
    <p:extLst>
      <p:ext uri="{BB962C8B-B14F-4D97-AF65-F5344CB8AC3E}">
        <p14:creationId xmlns:p14="http://schemas.microsoft.com/office/powerpoint/2010/main" val="4031131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2E5018-814E-4449-BF08-5E63A25D3231}" type="slidenum">
              <a:rPr lang="es-MX" smtClean="0"/>
              <a:t>35</a:t>
            </a:fld>
            <a:endParaRPr lang="es-MX"/>
          </a:p>
        </p:txBody>
      </p:sp>
    </p:spTree>
    <p:extLst>
      <p:ext uri="{BB962C8B-B14F-4D97-AF65-F5344CB8AC3E}">
        <p14:creationId xmlns:p14="http://schemas.microsoft.com/office/powerpoint/2010/main" val="15824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la operación de los programas y</a:t>
            </a:r>
            <a:r>
              <a:rPr lang="es-MX" baseline="0" dirty="0" smtClean="0"/>
              <a:t> acciones institucionales, el IVEA cuenta con 5 Subdirecciones: la Subdirección de Servicios Educativos, la Subdirección de Concertación y Seguimiento Operativo, la Subdirección de Planeación, Programación y Presupuestación, la Subdirección de Acreditación y Sistemas de Control Educativo, la Subdirección Administrativa y la Subdirección de Atención Territorial.</a:t>
            </a:r>
          </a:p>
          <a:p>
            <a:r>
              <a:rPr lang="es-MX" baseline="0" dirty="0" smtClean="0"/>
              <a:t>Las 25 Coordinaciones de Zona son las encargadas de realizar funciones de registro, vinculación, aplicación de exámenes y dar seguimiento a las asesorías a educandos.</a:t>
            </a:r>
            <a:endParaRPr lang="es-MX" dirty="0" smtClean="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4</a:t>
            </a:fld>
            <a:endParaRPr lang="es-MX"/>
          </a:p>
        </p:txBody>
      </p:sp>
    </p:spTree>
    <p:extLst>
      <p:ext uri="{BB962C8B-B14F-4D97-AF65-F5344CB8AC3E}">
        <p14:creationId xmlns:p14="http://schemas.microsoft.com/office/powerpoint/2010/main" val="2411201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Son diversas las normatividades</a:t>
            </a:r>
            <a:r>
              <a:rPr lang="es-MX" baseline="0" dirty="0" smtClean="0"/>
              <a:t> que rigen la operación del Instituto, destacan:</a:t>
            </a:r>
          </a:p>
          <a:p>
            <a:pPr marL="174708" indent="-174708" defTabSz="931774">
              <a:buFont typeface="Arial" panose="020B0604020202020204" pitchFamily="34" charset="0"/>
              <a:buChar char="•"/>
              <a:defRPr/>
            </a:pPr>
            <a:r>
              <a:rPr lang="es-ES" dirty="0" smtClean="0"/>
              <a:t>El Decreto número 525 de Presupuesto de Egresos del Gobierno del Estado de Veracruz para el Ejercicio Fiscal 2020; que asigna los recursos federale</a:t>
            </a:r>
            <a:r>
              <a:rPr lang="es-ES" baseline="0" dirty="0" smtClean="0"/>
              <a:t>s y estatales, y</a:t>
            </a:r>
          </a:p>
          <a:p>
            <a:pPr marL="174708" indent="-174708" defTabSz="931774">
              <a:buFont typeface="Arial" panose="020B0604020202020204" pitchFamily="34" charset="0"/>
              <a:buChar char="•"/>
              <a:defRPr/>
            </a:pPr>
            <a:r>
              <a:rPr lang="es-MX" dirty="0" smtClean="0"/>
              <a:t>El Acuerdo número 34/12/19 por el que se emiten las Reglas de Operación del Programa Educación para Adultos del INEA para el ejercicio fiscal 2020, que establece el funcionamiento del programa para ese año.</a:t>
            </a:r>
            <a:endParaRPr lang="es-ES" dirty="0" smtClean="0"/>
          </a:p>
          <a:p>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5</a:t>
            </a:fld>
            <a:endParaRPr lang="es-MX"/>
          </a:p>
        </p:txBody>
      </p:sp>
    </p:spTree>
    <p:extLst>
      <p:ext uri="{BB962C8B-B14F-4D97-AF65-F5344CB8AC3E}">
        <p14:creationId xmlns:p14="http://schemas.microsoft.com/office/powerpoint/2010/main" val="1638225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ES" dirty="0"/>
              <a:t>El artículo 42 de la Ley de Coordinación Fiscal y el apartado de Estrategia Programática del Ramo 33 del Presupuesto de Egresos de la Federación, establece el objetivo del FAETA: b</a:t>
            </a:r>
            <a:r>
              <a:rPr lang="es-ES" dirty="0" smtClean="0"/>
              <a:t>rindar los servicios de Educación para Adultos que no saben leer ni escribir y no han iniciado o concluido su educación primaria o secundaria de 15 años y más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6</a:t>
            </a:fld>
            <a:endParaRPr lang="es-MX"/>
          </a:p>
        </p:txBody>
      </p:sp>
    </p:spTree>
    <p:extLst>
      <p:ext uri="{BB962C8B-B14F-4D97-AF65-F5344CB8AC3E}">
        <p14:creationId xmlns:p14="http://schemas.microsoft.com/office/powerpoint/2010/main" val="2059707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MX" dirty="0" smtClean="0"/>
              <a:t>El diagnóstico de rezago educativo elaborado por el INEA, establece que Veracruz ocupa el 5to lugar en porcentaje de rezago educativo a nivel nacional y el 2do lugar en población en rezago educativo</a:t>
            </a:r>
          </a:p>
          <a:p>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7</a:t>
            </a:fld>
            <a:endParaRPr lang="es-MX"/>
          </a:p>
        </p:txBody>
      </p:sp>
    </p:spTree>
    <p:extLst>
      <p:ext uri="{BB962C8B-B14F-4D97-AF65-F5344CB8AC3E}">
        <p14:creationId xmlns:p14="http://schemas.microsoft.com/office/powerpoint/2010/main" val="3879136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MX" dirty="0" smtClean="0"/>
              <a:t>De acuerdo a los últimos dos censos nacionales,</a:t>
            </a:r>
            <a:r>
              <a:rPr lang="es-MX" baseline="0" dirty="0" smtClean="0"/>
              <a:t> se observan estos resultados.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8</a:t>
            </a:fld>
            <a:endParaRPr lang="es-MX"/>
          </a:p>
        </p:txBody>
      </p:sp>
    </p:spTree>
    <p:extLst>
      <p:ext uri="{BB962C8B-B14F-4D97-AF65-F5344CB8AC3E}">
        <p14:creationId xmlns:p14="http://schemas.microsoft.com/office/powerpoint/2010/main" val="3935007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MX" dirty="0" smtClean="0"/>
              <a:t>En el Ejercicio 2020, </a:t>
            </a:r>
            <a:r>
              <a:rPr lang="es-MX" dirty="0" smtClean="0">
                <a:solidFill>
                  <a:srgbClr val="FF0000"/>
                </a:solidFill>
              </a:rPr>
              <a:t>se llevaron a cabo </a:t>
            </a:r>
            <a:r>
              <a:rPr lang="es-MX" dirty="0" smtClean="0"/>
              <a:t>4 Sesiones Ordinarias y una Extraordinaria</a:t>
            </a:r>
          </a:p>
          <a:p>
            <a:endParaRPr lang="es-MX" dirty="0"/>
          </a:p>
        </p:txBody>
      </p:sp>
      <p:sp>
        <p:nvSpPr>
          <p:cNvPr id="4" name="Marcador de número de diapositiva 3"/>
          <p:cNvSpPr>
            <a:spLocks noGrp="1"/>
          </p:cNvSpPr>
          <p:nvPr>
            <p:ph type="sldNum" sz="quarter" idx="10"/>
          </p:nvPr>
        </p:nvSpPr>
        <p:spPr/>
        <p:txBody>
          <a:bodyPr/>
          <a:lstStyle/>
          <a:p>
            <a:fld id="{892E5018-814E-4449-BF08-5E63A25D3231}" type="slidenum">
              <a:rPr lang="es-MX" smtClean="0"/>
              <a:t>9</a:t>
            </a:fld>
            <a:endParaRPr lang="es-MX"/>
          </a:p>
        </p:txBody>
      </p:sp>
    </p:spTree>
    <p:extLst>
      <p:ext uri="{BB962C8B-B14F-4D97-AF65-F5344CB8AC3E}">
        <p14:creationId xmlns:p14="http://schemas.microsoft.com/office/powerpoint/2010/main" val="236092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05E6B1-9BF9-4ED0-BE72-3EBE3B9C44D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xmlns="" id="{873E02D7-3C8C-4E6C-8A47-8C0635A44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xmlns="" id="{055D6DC5-FB56-47D5-A655-DDA2F7BDB9D7}"/>
              </a:ext>
            </a:extLst>
          </p:cNvPr>
          <p:cNvSpPr>
            <a:spLocks noGrp="1"/>
          </p:cNvSpPr>
          <p:nvPr>
            <p:ph type="dt" sz="half" idx="10"/>
          </p:nvPr>
        </p:nvSpPr>
        <p:spPr/>
        <p:txBody>
          <a:bodyPr/>
          <a:lstStyle/>
          <a:p>
            <a:fld id="{BE8D88FA-E32C-4C6E-86F5-E035983127D1}" type="datetimeFigureOut">
              <a:rPr lang="es-MX" smtClean="0"/>
              <a:t>11/05/2021</a:t>
            </a:fld>
            <a:endParaRPr lang="es-MX"/>
          </a:p>
        </p:txBody>
      </p:sp>
      <p:sp>
        <p:nvSpPr>
          <p:cNvPr id="5" name="Marcador de pie de página 4">
            <a:extLst>
              <a:ext uri="{FF2B5EF4-FFF2-40B4-BE49-F238E27FC236}">
                <a16:creationId xmlns:a16="http://schemas.microsoft.com/office/drawing/2014/main" xmlns="" id="{01CC4624-D0BE-4BEA-91C5-87EF495F46B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16DCEADB-8880-4E03-B99F-6634BE975C6D}"/>
              </a:ext>
            </a:extLst>
          </p:cNvPr>
          <p:cNvSpPr>
            <a:spLocks noGrp="1"/>
          </p:cNvSpPr>
          <p:nvPr>
            <p:ph type="sldNum" sz="quarter" idx="12"/>
          </p:nvPr>
        </p:nvSpPr>
        <p:spPr/>
        <p:txBody>
          <a:bodyPr/>
          <a:lstStyle/>
          <a:p>
            <a:fld id="{0E169E49-8298-4081-9363-B174120E3418}" type="slidenum">
              <a:rPr lang="es-MX" smtClean="0"/>
              <a:t>‹Nº›</a:t>
            </a:fld>
            <a:endParaRPr lang="es-MX"/>
          </a:p>
        </p:txBody>
      </p:sp>
    </p:spTree>
    <p:extLst>
      <p:ext uri="{BB962C8B-B14F-4D97-AF65-F5344CB8AC3E}">
        <p14:creationId xmlns:p14="http://schemas.microsoft.com/office/powerpoint/2010/main" val="519933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74B4607-C6D4-45BC-BD38-70952BCA357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0B09B28A-9355-4334-A102-883DC83D8AE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FDE33B22-B54C-4383-90A6-3B3375E2787F}"/>
              </a:ext>
            </a:extLst>
          </p:cNvPr>
          <p:cNvSpPr>
            <a:spLocks noGrp="1"/>
          </p:cNvSpPr>
          <p:nvPr>
            <p:ph type="dt" sz="half" idx="10"/>
          </p:nvPr>
        </p:nvSpPr>
        <p:spPr/>
        <p:txBody>
          <a:bodyPr/>
          <a:lstStyle/>
          <a:p>
            <a:fld id="{BE8D88FA-E32C-4C6E-86F5-E035983127D1}" type="datetimeFigureOut">
              <a:rPr lang="es-MX" smtClean="0"/>
              <a:t>11/05/2021</a:t>
            </a:fld>
            <a:endParaRPr lang="es-MX"/>
          </a:p>
        </p:txBody>
      </p:sp>
      <p:sp>
        <p:nvSpPr>
          <p:cNvPr id="5" name="Marcador de pie de página 4">
            <a:extLst>
              <a:ext uri="{FF2B5EF4-FFF2-40B4-BE49-F238E27FC236}">
                <a16:creationId xmlns:a16="http://schemas.microsoft.com/office/drawing/2014/main" xmlns="" id="{87CBC39B-2D6E-43A9-89BE-B98483E4813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DA1C6971-C3BD-4D9B-8AD7-785AE86484B3}"/>
              </a:ext>
            </a:extLst>
          </p:cNvPr>
          <p:cNvSpPr>
            <a:spLocks noGrp="1"/>
          </p:cNvSpPr>
          <p:nvPr>
            <p:ph type="sldNum" sz="quarter" idx="12"/>
          </p:nvPr>
        </p:nvSpPr>
        <p:spPr/>
        <p:txBody>
          <a:bodyPr/>
          <a:lstStyle/>
          <a:p>
            <a:fld id="{0E169E49-8298-4081-9363-B174120E3418}" type="slidenum">
              <a:rPr lang="es-MX" smtClean="0"/>
              <a:t>‹Nº›</a:t>
            </a:fld>
            <a:endParaRPr lang="es-MX"/>
          </a:p>
        </p:txBody>
      </p:sp>
    </p:spTree>
    <p:extLst>
      <p:ext uri="{BB962C8B-B14F-4D97-AF65-F5344CB8AC3E}">
        <p14:creationId xmlns:p14="http://schemas.microsoft.com/office/powerpoint/2010/main" val="3051769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9D2E0B64-4870-4A2A-A21A-40547655AB6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F5145CDE-5AF2-4982-94FF-B695E9DB6B6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61AD2153-5809-4C4A-8242-4650D9CDAC86}"/>
              </a:ext>
            </a:extLst>
          </p:cNvPr>
          <p:cNvSpPr>
            <a:spLocks noGrp="1"/>
          </p:cNvSpPr>
          <p:nvPr>
            <p:ph type="dt" sz="half" idx="10"/>
          </p:nvPr>
        </p:nvSpPr>
        <p:spPr/>
        <p:txBody>
          <a:bodyPr/>
          <a:lstStyle/>
          <a:p>
            <a:fld id="{BE8D88FA-E32C-4C6E-86F5-E035983127D1}" type="datetimeFigureOut">
              <a:rPr lang="es-MX" smtClean="0"/>
              <a:t>11/05/2021</a:t>
            </a:fld>
            <a:endParaRPr lang="es-MX"/>
          </a:p>
        </p:txBody>
      </p:sp>
      <p:sp>
        <p:nvSpPr>
          <p:cNvPr id="5" name="Marcador de pie de página 4">
            <a:extLst>
              <a:ext uri="{FF2B5EF4-FFF2-40B4-BE49-F238E27FC236}">
                <a16:creationId xmlns:a16="http://schemas.microsoft.com/office/drawing/2014/main" xmlns="" id="{008F1E30-FBF3-4980-872A-C0B895CBD86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8F575852-8622-4774-9AE3-6C631827E3C0}"/>
              </a:ext>
            </a:extLst>
          </p:cNvPr>
          <p:cNvSpPr>
            <a:spLocks noGrp="1"/>
          </p:cNvSpPr>
          <p:nvPr>
            <p:ph type="sldNum" sz="quarter" idx="12"/>
          </p:nvPr>
        </p:nvSpPr>
        <p:spPr/>
        <p:txBody>
          <a:bodyPr/>
          <a:lstStyle/>
          <a:p>
            <a:fld id="{0E169E49-8298-4081-9363-B174120E3418}" type="slidenum">
              <a:rPr lang="es-MX" smtClean="0"/>
              <a:t>‹Nº›</a:t>
            </a:fld>
            <a:endParaRPr lang="es-MX"/>
          </a:p>
        </p:txBody>
      </p:sp>
    </p:spTree>
    <p:extLst>
      <p:ext uri="{BB962C8B-B14F-4D97-AF65-F5344CB8AC3E}">
        <p14:creationId xmlns:p14="http://schemas.microsoft.com/office/powerpoint/2010/main" val="193461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796BE2-FDD7-411F-AA9D-0F27FD60938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071553E7-1D90-4EB8-843E-AECB79142DD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71ACA6B8-DF2F-4DEC-9189-88F115AB16C1}"/>
              </a:ext>
            </a:extLst>
          </p:cNvPr>
          <p:cNvSpPr>
            <a:spLocks noGrp="1"/>
          </p:cNvSpPr>
          <p:nvPr>
            <p:ph type="dt" sz="half" idx="10"/>
          </p:nvPr>
        </p:nvSpPr>
        <p:spPr/>
        <p:txBody>
          <a:bodyPr/>
          <a:lstStyle/>
          <a:p>
            <a:fld id="{BE8D88FA-E32C-4C6E-86F5-E035983127D1}" type="datetimeFigureOut">
              <a:rPr lang="es-MX" smtClean="0"/>
              <a:t>11/05/2021</a:t>
            </a:fld>
            <a:endParaRPr lang="es-MX"/>
          </a:p>
        </p:txBody>
      </p:sp>
      <p:sp>
        <p:nvSpPr>
          <p:cNvPr id="5" name="Marcador de pie de página 4">
            <a:extLst>
              <a:ext uri="{FF2B5EF4-FFF2-40B4-BE49-F238E27FC236}">
                <a16:creationId xmlns:a16="http://schemas.microsoft.com/office/drawing/2014/main" xmlns="" id="{D3CCAD90-09B4-4F45-B724-A80A69818E1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3B884D57-0AE5-4A1D-981F-0877EC687FC4}"/>
              </a:ext>
            </a:extLst>
          </p:cNvPr>
          <p:cNvSpPr>
            <a:spLocks noGrp="1"/>
          </p:cNvSpPr>
          <p:nvPr>
            <p:ph type="sldNum" sz="quarter" idx="12"/>
          </p:nvPr>
        </p:nvSpPr>
        <p:spPr/>
        <p:txBody>
          <a:bodyPr/>
          <a:lstStyle/>
          <a:p>
            <a:fld id="{0E169E49-8298-4081-9363-B174120E3418}" type="slidenum">
              <a:rPr lang="es-MX" smtClean="0"/>
              <a:t>‹Nº›</a:t>
            </a:fld>
            <a:endParaRPr lang="es-MX"/>
          </a:p>
        </p:txBody>
      </p:sp>
    </p:spTree>
    <p:extLst>
      <p:ext uri="{BB962C8B-B14F-4D97-AF65-F5344CB8AC3E}">
        <p14:creationId xmlns:p14="http://schemas.microsoft.com/office/powerpoint/2010/main" val="212082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61F760-5C1D-48D3-8E7F-A1FD0C0CAC9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D762B05D-28F1-4E1A-8C17-A10CFDC076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CF7C2EEF-B6E7-4EF4-B4C8-659A0B67ECA1}"/>
              </a:ext>
            </a:extLst>
          </p:cNvPr>
          <p:cNvSpPr>
            <a:spLocks noGrp="1"/>
          </p:cNvSpPr>
          <p:nvPr>
            <p:ph type="dt" sz="half" idx="10"/>
          </p:nvPr>
        </p:nvSpPr>
        <p:spPr/>
        <p:txBody>
          <a:bodyPr/>
          <a:lstStyle/>
          <a:p>
            <a:fld id="{BE8D88FA-E32C-4C6E-86F5-E035983127D1}" type="datetimeFigureOut">
              <a:rPr lang="es-MX" smtClean="0"/>
              <a:t>11/05/2021</a:t>
            </a:fld>
            <a:endParaRPr lang="es-MX"/>
          </a:p>
        </p:txBody>
      </p:sp>
      <p:sp>
        <p:nvSpPr>
          <p:cNvPr id="5" name="Marcador de pie de página 4">
            <a:extLst>
              <a:ext uri="{FF2B5EF4-FFF2-40B4-BE49-F238E27FC236}">
                <a16:creationId xmlns:a16="http://schemas.microsoft.com/office/drawing/2014/main" xmlns="" id="{CB65CE14-BE30-485D-94ED-E2DDBDFC11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E1D73C09-F95E-490C-895A-BC382D33D919}"/>
              </a:ext>
            </a:extLst>
          </p:cNvPr>
          <p:cNvSpPr>
            <a:spLocks noGrp="1"/>
          </p:cNvSpPr>
          <p:nvPr>
            <p:ph type="sldNum" sz="quarter" idx="12"/>
          </p:nvPr>
        </p:nvSpPr>
        <p:spPr/>
        <p:txBody>
          <a:bodyPr/>
          <a:lstStyle/>
          <a:p>
            <a:fld id="{0E169E49-8298-4081-9363-B174120E3418}" type="slidenum">
              <a:rPr lang="es-MX" smtClean="0"/>
              <a:t>‹Nº›</a:t>
            </a:fld>
            <a:endParaRPr lang="es-MX"/>
          </a:p>
        </p:txBody>
      </p:sp>
    </p:spTree>
    <p:extLst>
      <p:ext uri="{BB962C8B-B14F-4D97-AF65-F5344CB8AC3E}">
        <p14:creationId xmlns:p14="http://schemas.microsoft.com/office/powerpoint/2010/main" val="27611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B4E236-1E23-4414-BF0D-B0106FB394D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75835BEE-045C-4697-AF66-7D2CB0F9E8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xmlns="" id="{5390B780-4598-48DD-9892-5457550555C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xmlns="" id="{26F7B9A5-A007-4CB3-8423-494C2A403A35}"/>
              </a:ext>
            </a:extLst>
          </p:cNvPr>
          <p:cNvSpPr>
            <a:spLocks noGrp="1"/>
          </p:cNvSpPr>
          <p:nvPr>
            <p:ph type="dt" sz="half" idx="10"/>
          </p:nvPr>
        </p:nvSpPr>
        <p:spPr/>
        <p:txBody>
          <a:bodyPr/>
          <a:lstStyle/>
          <a:p>
            <a:fld id="{BE8D88FA-E32C-4C6E-86F5-E035983127D1}" type="datetimeFigureOut">
              <a:rPr lang="es-MX" smtClean="0"/>
              <a:t>11/05/2021</a:t>
            </a:fld>
            <a:endParaRPr lang="es-MX"/>
          </a:p>
        </p:txBody>
      </p:sp>
      <p:sp>
        <p:nvSpPr>
          <p:cNvPr id="6" name="Marcador de pie de página 5">
            <a:extLst>
              <a:ext uri="{FF2B5EF4-FFF2-40B4-BE49-F238E27FC236}">
                <a16:creationId xmlns:a16="http://schemas.microsoft.com/office/drawing/2014/main" xmlns="" id="{44672AB5-CC78-414E-A0A7-B563702B07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8C181195-8A20-40E1-B227-8388F2AEB425}"/>
              </a:ext>
            </a:extLst>
          </p:cNvPr>
          <p:cNvSpPr>
            <a:spLocks noGrp="1"/>
          </p:cNvSpPr>
          <p:nvPr>
            <p:ph type="sldNum" sz="quarter" idx="12"/>
          </p:nvPr>
        </p:nvSpPr>
        <p:spPr/>
        <p:txBody>
          <a:bodyPr/>
          <a:lstStyle/>
          <a:p>
            <a:fld id="{0E169E49-8298-4081-9363-B174120E3418}" type="slidenum">
              <a:rPr lang="es-MX" smtClean="0"/>
              <a:t>‹Nº›</a:t>
            </a:fld>
            <a:endParaRPr lang="es-MX"/>
          </a:p>
        </p:txBody>
      </p:sp>
    </p:spTree>
    <p:extLst>
      <p:ext uri="{BB962C8B-B14F-4D97-AF65-F5344CB8AC3E}">
        <p14:creationId xmlns:p14="http://schemas.microsoft.com/office/powerpoint/2010/main" val="289196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AD3D1E-CA7C-4870-B024-C6BB935E313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91434C20-9ACF-43E2-B2CB-25AA6D4308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9E8BA941-FF4C-436F-BBB6-DCCF9179685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xmlns="" id="{6ABACF0A-A5A3-4F1C-8B45-347C361EFA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16881739-B092-4E15-B4BA-0A767875C57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xmlns="" id="{02346EF1-BDEC-4E1C-AC0B-C70585CAFB71}"/>
              </a:ext>
            </a:extLst>
          </p:cNvPr>
          <p:cNvSpPr>
            <a:spLocks noGrp="1"/>
          </p:cNvSpPr>
          <p:nvPr>
            <p:ph type="dt" sz="half" idx="10"/>
          </p:nvPr>
        </p:nvSpPr>
        <p:spPr/>
        <p:txBody>
          <a:bodyPr/>
          <a:lstStyle/>
          <a:p>
            <a:fld id="{BE8D88FA-E32C-4C6E-86F5-E035983127D1}" type="datetimeFigureOut">
              <a:rPr lang="es-MX" smtClean="0"/>
              <a:t>11/05/2021</a:t>
            </a:fld>
            <a:endParaRPr lang="es-MX"/>
          </a:p>
        </p:txBody>
      </p:sp>
      <p:sp>
        <p:nvSpPr>
          <p:cNvPr id="8" name="Marcador de pie de página 7">
            <a:extLst>
              <a:ext uri="{FF2B5EF4-FFF2-40B4-BE49-F238E27FC236}">
                <a16:creationId xmlns:a16="http://schemas.microsoft.com/office/drawing/2014/main" xmlns="" id="{D3AE343F-FDCE-43C2-88DB-CD8155C7ED3C}"/>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xmlns="" id="{7240BA4A-A03C-4862-BF5E-8B3CACAA622A}"/>
              </a:ext>
            </a:extLst>
          </p:cNvPr>
          <p:cNvSpPr>
            <a:spLocks noGrp="1"/>
          </p:cNvSpPr>
          <p:nvPr>
            <p:ph type="sldNum" sz="quarter" idx="12"/>
          </p:nvPr>
        </p:nvSpPr>
        <p:spPr/>
        <p:txBody>
          <a:bodyPr/>
          <a:lstStyle/>
          <a:p>
            <a:fld id="{0E169E49-8298-4081-9363-B174120E3418}" type="slidenum">
              <a:rPr lang="es-MX" smtClean="0"/>
              <a:t>‹Nº›</a:t>
            </a:fld>
            <a:endParaRPr lang="es-MX"/>
          </a:p>
        </p:txBody>
      </p:sp>
    </p:spTree>
    <p:extLst>
      <p:ext uri="{BB962C8B-B14F-4D97-AF65-F5344CB8AC3E}">
        <p14:creationId xmlns:p14="http://schemas.microsoft.com/office/powerpoint/2010/main" val="167721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753344B-38AA-4395-8E44-E84A0D54CB1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744E6098-16A7-4264-BFFD-0966DD1AC45A}"/>
              </a:ext>
            </a:extLst>
          </p:cNvPr>
          <p:cNvSpPr>
            <a:spLocks noGrp="1"/>
          </p:cNvSpPr>
          <p:nvPr>
            <p:ph type="dt" sz="half" idx="10"/>
          </p:nvPr>
        </p:nvSpPr>
        <p:spPr/>
        <p:txBody>
          <a:bodyPr/>
          <a:lstStyle/>
          <a:p>
            <a:fld id="{BE8D88FA-E32C-4C6E-86F5-E035983127D1}" type="datetimeFigureOut">
              <a:rPr lang="es-MX" smtClean="0"/>
              <a:t>11/05/2021</a:t>
            </a:fld>
            <a:endParaRPr lang="es-MX"/>
          </a:p>
        </p:txBody>
      </p:sp>
      <p:sp>
        <p:nvSpPr>
          <p:cNvPr id="4" name="Marcador de pie de página 3">
            <a:extLst>
              <a:ext uri="{FF2B5EF4-FFF2-40B4-BE49-F238E27FC236}">
                <a16:creationId xmlns:a16="http://schemas.microsoft.com/office/drawing/2014/main" xmlns="" id="{ACF4B552-72D3-4C64-9A33-746D451CADA5}"/>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D83B0C39-F13F-4EC8-8C3E-C2C216BA2243}"/>
              </a:ext>
            </a:extLst>
          </p:cNvPr>
          <p:cNvSpPr>
            <a:spLocks noGrp="1"/>
          </p:cNvSpPr>
          <p:nvPr>
            <p:ph type="sldNum" sz="quarter" idx="12"/>
          </p:nvPr>
        </p:nvSpPr>
        <p:spPr/>
        <p:txBody>
          <a:bodyPr/>
          <a:lstStyle/>
          <a:p>
            <a:fld id="{0E169E49-8298-4081-9363-B174120E3418}" type="slidenum">
              <a:rPr lang="es-MX" smtClean="0"/>
              <a:t>‹Nº›</a:t>
            </a:fld>
            <a:endParaRPr lang="es-MX"/>
          </a:p>
        </p:txBody>
      </p:sp>
    </p:spTree>
    <p:extLst>
      <p:ext uri="{BB962C8B-B14F-4D97-AF65-F5344CB8AC3E}">
        <p14:creationId xmlns:p14="http://schemas.microsoft.com/office/powerpoint/2010/main" val="121616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6DBE640B-DC46-48D6-B167-2EEF25B24FF5}"/>
              </a:ext>
            </a:extLst>
          </p:cNvPr>
          <p:cNvSpPr>
            <a:spLocks noGrp="1"/>
          </p:cNvSpPr>
          <p:nvPr>
            <p:ph type="dt" sz="half" idx="10"/>
          </p:nvPr>
        </p:nvSpPr>
        <p:spPr/>
        <p:txBody>
          <a:bodyPr/>
          <a:lstStyle/>
          <a:p>
            <a:fld id="{BE8D88FA-E32C-4C6E-86F5-E035983127D1}" type="datetimeFigureOut">
              <a:rPr lang="es-MX" smtClean="0"/>
              <a:t>11/05/2021</a:t>
            </a:fld>
            <a:endParaRPr lang="es-MX"/>
          </a:p>
        </p:txBody>
      </p:sp>
      <p:sp>
        <p:nvSpPr>
          <p:cNvPr id="3" name="Marcador de pie de página 2">
            <a:extLst>
              <a:ext uri="{FF2B5EF4-FFF2-40B4-BE49-F238E27FC236}">
                <a16:creationId xmlns:a16="http://schemas.microsoft.com/office/drawing/2014/main" xmlns="" id="{31D01B1C-398C-400B-8AA0-8A7EFAD492B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xmlns="" id="{F9648E55-0955-4265-BD9A-A34AAA56723B}"/>
              </a:ext>
            </a:extLst>
          </p:cNvPr>
          <p:cNvSpPr>
            <a:spLocks noGrp="1"/>
          </p:cNvSpPr>
          <p:nvPr>
            <p:ph type="sldNum" sz="quarter" idx="12"/>
          </p:nvPr>
        </p:nvSpPr>
        <p:spPr/>
        <p:txBody>
          <a:bodyPr/>
          <a:lstStyle/>
          <a:p>
            <a:fld id="{0E169E49-8298-4081-9363-B174120E3418}" type="slidenum">
              <a:rPr lang="es-MX" smtClean="0"/>
              <a:t>‹Nº›</a:t>
            </a:fld>
            <a:endParaRPr lang="es-MX"/>
          </a:p>
        </p:txBody>
      </p:sp>
    </p:spTree>
    <p:extLst>
      <p:ext uri="{BB962C8B-B14F-4D97-AF65-F5344CB8AC3E}">
        <p14:creationId xmlns:p14="http://schemas.microsoft.com/office/powerpoint/2010/main" val="21063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2A837A-1F12-4D59-9C89-C4EBB20577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2A29FFF6-B7A1-4DD9-875A-9C661C23A6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xmlns="" id="{81C9D42C-F9BD-45EE-BC04-833BB4A67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0B7F4C3D-AF28-4C15-A53E-8DC0DD713D6B}"/>
              </a:ext>
            </a:extLst>
          </p:cNvPr>
          <p:cNvSpPr>
            <a:spLocks noGrp="1"/>
          </p:cNvSpPr>
          <p:nvPr>
            <p:ph type="dt" sz="half" idx="10"/>
          </p:nvPr>
        </p:nvSpPr>
        <p:spPr/>
        <p:txBody>
          <a:bodyPr/>
          <a:lstStyle/>
          <a:p>
            <a:fld id="{BE8D88FA-E32C-4C6E-86F5-E035983127D1}" type="datetimeFigureOut">
              <a:rPr lang="es-MX" smtClean="0"/>
              <a:t>11/05/2021</a:t>
            </a:fld>
            <a:endParaRPr lang="es-MX"/>
          </a:p>
        </p:txBody>
      </p:sp>
      <p:sp>
        <p:nvSpPr>
          <p:cNvPr id="6" name="Marcador de pie de página 5">
            <a:extLst>
              <a:ext uri="{FF2B5EF4-FFF2-40B4-BE49-F238E27FC236}">
                <a16:creationId xmlns:a16="http://schemas.microsoft.com/office/drawing/2014/main" xmlns="" id="{5E5590B3-F2CD-4EBE-A2D5-931E3E7071C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1937E37A-D8AF-4B66-A85B-E45C1E49D083}"/>
              </a:ext>
            </a:extLst>
          </p:cNvPr>
          <p:cNvSpPr>
            <a:spLocks noGrp="1"/>
          </p:cNvSpPr>
          <p:nvPr>
            <p:ph type="sldNum" sz="quarter" idx="12"/>
          </p:nvPr>
        </p:nvSpPr>
        <p:spPr/>
        <p:txBody>
          <a:bodyPr/>
          <a:lstStyle/>
          <a:p>
            <a:fld id="{0E169E49-8298-4081-9363-B174120E3418}" type="slidenum">
              <a:rPr lang="es-MX" smtClean="0"/>
              <a:t>‹Nº›</a:t>
            </a:fld>
            <a:endParaRPr lang="es-MX"/>
          </a:p>
        </p:txBody>
      </p:sp>
    </p:spTree>
    <p:extLst>
      <p:ext uri="{BB962C8B-B14F-4D97-AF65-F5344CB8AC3E}">
        <p14:creationId xmlns:p14="http://schemas.microsoft.com/office/powerpoint/2010/main" val="100628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2C7B2E-ED4A-42E8-B2BC-4F9BE89C307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E488FCB5-5968-49A7-B7F1-43CE9F86C1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xmlns="" id="{341EB032-1B51-4EF4-BD96-4C5B4A082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F9F017F5-7672-4FA5-9BE1-253AFA8679C4}"/>
              </a:ext>
            </a:extLst>
          </p:cNvPr>
          <p:cNvSpPr>
            <a:spLocks noGrp="1"/>
          </p:cNvSpPr>
          <p:nvPr>
            <p:ph type="dt" sz="half" idx="10"/>
          </p:nvPr>
        </p:nvSpPr>
        <p:spPr/>
        <p:txBody>
          <a:bodyPr/>
          <a:lstStyle/>
          <a:p>
            <a:fld id="{BE8D88FA-E32C-4C6E-86F5-E035983127D1}" type="datetimeFigureOut">
              <a:rPr lang="es-MX" smtClean="0"/>
              <a:t>11/05/2021</a:t>
            </a:fld>
            <a:endParaRPr lang="es-MX"/>
          </a:p>
        </p:txBody>
      </p:sp>
      <p:sp>
        <p:nvSpPr>
          <p:cNvPr id="6" name="Marcador de pie de página 5">
            <a:extLst>
              <a:ext uri="{FF2B5EF4-FFF2-40B4-BE49-F238E27FC236}">
                <a16:creationId xmlns:a16="http://schemas.microsoft.com/office/drawing/2014/main" xmlns="" id="{B23BA8D6-D11D-4AE0-9DD0-9274BD0E5D9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31BC8FAD-CD67-446B-B97E-5D1F5A2A7ED7}"/>
              </a:ext>
            </a:extLst>
          </p:cNvPr>
          <p:cNvSpPr>
            <a:spLocks noGrp="1"/>
          </p:cNvSpPr>
          <p:nvPr>
            <p:ph type="sldNum" sz="quarter" idx="12"/>
          </p:nvPr>
        </p:nvSpPr>
        <p:spPr/>
        <p:txBody>
          <a:bodyPr/>
          <a:lstStyle/>
          <a:p>
            <a:fld id="{0E169E49-8298-4081-9363-B174120E3418}" type="slidenum">
              <a:rPr lang="es-MX" smtClean="0"/>
              <a:t>‹Nº›</a:t>
            </a:fld>
            <a:endParaRPr lang="es-MX"/>
          </a:p>
        </p:txBody>
      </p:sp>
    </p:spTree>
    <p:extLst>
      <p:ext uri="{BB962C8B-B14F-4D97-AF65-F5344CB8AC3E}">
        <p14:creationId xmlns:p14="http://schemas.microsoft.com/office/powerpoint/2010/main" val="1626401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3A1D40FB-8AED-4AB5-832E-CF24D3794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B366A128-49AE-4CF0-AEDC-40F6BEE7CE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42B878CC-00C0-4F01-9AD9-F6628129E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D88FA-E32C-4C6E-86F5-E035983127D1}" type="datetimeFigureOut">
              <a:rPr lang="es-MX" smtClean="0"/>
              <a:t>11/05/2021</a:t>
            </a:fld>
            <a:endParaRPr lang="es-MX"/>
          </a:p>
        </p:txBody>
      </p:sp>
      <p:sp>
        <p:nvSpPr>
          <p:cNvPr id="5" name="Marcador de pie de página 4">
            <a:extLst>
              <a:ext uri="{FF2B5EF4-FFF2-40B4-BE49-F238E27FC236}">
                <a16:creationId xmlns:a16="http://schemas.microsoft.com/office/drawing/2014/main" xmlns="" id="{814B7928-C8F8-4E4E-9F0F-72BFC3E095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xmlns="" id="{BF099058-D4FB-4CB4-846F-85D9605A0A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69E49-8298-4081-9363-B174120E3418}" type="slidenum">
              <a:rPr lang="es-MX" smtClean="0"/>
              <a:t>‹Nº›</a:t>
            </a:fld>
            <a:endParaRPr lang="es-MX"/>
          </a:p>
        </p:txBody>
      </p:sp>
    </p:spTree>
    <p:extLst>
      <p:ext uri="{BB962C8B-B14F-4D97-AF65-F5344CB8AC3E}">
        <p14:creationId xmlns:p14="http://schemas.microsoft.com/office/powerpoint/2010/main" val="1641399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BA6A50-29C7-4D4F-B46B-BBE0A13E4201}"/>
              </a:ext>
            </a:extLst>
          </p:cNvPr>
          <p:cNvSpPr>
            <a:spLocks noGrp="1"/>
          </p:cNvSpPr>
          <p:nvPr>
            <p:ph type="ctrTitle"/>
          </p:nvPr>
        </p:nvSpPr>
        <p:spPr>
          <a:xfrm>
            <a:off x="2452467" y="4073236"/>
            <a:ext cx="9144000" cy="1246913"/>
          </a:xfrm>
        </p:spPr>
        <p:txBody>
          <a:bodyPr>
            <a:noAutofit/>
          </a:bodyPr>
          <a:lstStyle/>
          <a:p>
            <a:pPr algn="r"/>
            <a:r>
              <a:rPr lang="es-MX" sz="4400" b="1" dirty="0">
                <a:solidFill>
                  <a:schemeClr val="bg1"/>
                </a:solidFill>
                <a:latin typeface="+mn-lt"/>
              </a:rPr>
              <a:t>Video-presentación</a:t>
            </a:r>
            <a:br>
              <a:rPr lang="es-MX" sz="4400" b="1" dirty="0">
                <a:solidFill>
                  <a:schemeClr val="bg1"/>
                </a:solidFill>
                <a:latin typeface="+mn-lt"/>
              </a:rPr>
            </a:br>
            <a:r>
              <a:rPr lang="es-MX" sz="3200" b="1" dirty="0">
                <a:solidFill>
                  <a:schemeClr val="bg1"/>
                </a:solidFill>
                <a:latin typeface="+mn-lt"/>
              </a:rPr>
              <a:t>Para el Programa Anual de Evaluación Tomo II</a:t>
            </a:r>
            <a:endParaRPr lang="es-MX" sz="4400" b="1" dirty="0">
              <a:solidFill>
                <a:schemeClr val="bg1"/>
              </a:solidFill>
              <a:latin typeface="+mn-lt"/>
            </a:endParaRPr>
          </a:p>
        </p:txBody>
      </p:sp>
      <p:sp>
        <p:nvSpPr>
          <p:cNvPr id="3" name="Subtítulo 2">
            <a:extLst>
              <a:ext uri="{FF2B5EF4-FFF2-40B4-BE49-F238E27FC236}">
                <a16:creationId xmlns:a16="http://schemas.microsoft.com/office/drawing/2014/main" xmlns="" id="{2F702F9E-5CBC-4B37-BFD7-0D3732421E89}"/>
              </a:ext>
            </a:extLst>
          </p:cNvPr>
          <p:cNvSpPr>
            <a:spLocks noGrp="1"/>
          </p:cNvSpPr>
          <p:nvPr>
            <p:ph type="subTitle" idx="1"/>
          </p:nvPr>
        </p:nvSpPr>
        <p:spPr>
          <a:xfrm>
            <a:off x="2452467" y="5542670"/>
            <a:ext cx="9144000" cy="713935"/>
          </a:xfrm>
        </p:spPr>
        <p:txBody>
          <a:bodyPr>
            <a:normAutofit fontScale="92500" lnSpcReduction="20000"/>
          </a:bodyPr>
          <a:lstStyle/>
          <a:p>
            <a:pPr algn="r"/>
            <a:r>
              <a:rPr lang="es-MX" dirty="0">
                <a:solidFill>
                  <a:schemeClr val="bg1"/>
                </a:solidFill>
              </a:rPr>
              <a:t>Ejercicio 2020</a:t>
            </a:r>
          </a:p>
          <a:p>
            <a:pPr algn="r"/>
            <a:r>
              <a:rPr lang="es-MX" dirty="0">
                <a:solidFill>
                  <a:schemeClr val="bg1"/>
                </a:solidFill>
              </a:rPr>
              <a:t>30 de abril de 2021</a:t>
            </a:r>
          </a:p>
        </p:txBody>
      </p:sp>
    </p:spTree>
    <p:extLst>
      <p:ext uri="{BB962C8B-B14F-4D97-AF65-F5344CB8AC3E}">
        <p14:creationId xmlns:p14="http://schemas.microsoft.com/office/powerpoint/2010/main" val="2162712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Resultados Obtenidos Con los recursos del FAETA</a:t>
            </a:r>
          </a:p>
        </p:txBody>
      </p:sp>
      <p:sp>
        <p:nvSpPr>
          <p:cNvPr id="3" name="Marcador de contenido 2"/>
          <p:cNvSpPr>
            <a:spLocks noGrp="1"/>
          </p:cNvSpPr>
          <p:nvPr>
            <p:ph idx="1"/>
          </p:nvPr>
        </p:nvSpPr>
        <p:spPr/>
        <p:txBody>
          <a:bodyPr/>
          <a:lstStyle/>
          <a:p>
            <a:pPr marL="0" indent="0">
              <a:buNone/>
            </a:pPr>
            <a:r>
              <a:rPr lang="es-MX" dirty="0"/>
              <a:t>En el Ejercicio 2020 los resultados obtenidos fueron los siguientes:</a:t>
            </a:r>
          </a:p>
          <a:p>
            <a:pPr lvl="1"/>
            <a:r>
              <a:rPr lang="es-MX" dirty="0"/>
              <a:t>Se mantuvo una atención de 52,368 educandos, distribuidos de la siguiente manera:</a:t>
            </a:r>
          </a:p>
          <a:p>
            <a:pPr lvl="2"/>
            <a:r>
              <a:rPr lang="es-MX" dirty="0"/>
              <a:t>16,199 en Inicial (Alfabetización)</a:t>
            </a:r>
          </a:p>
          <a:p>
            <a:pPr lvl="2"/>
            <a:r>
              <a:rPr lang="es-MX" dirty="0"/>
              <a:t>14,847 en Primaria</a:t>
            </a:r>
          </a:p>
          <a:p>
            <a:pPr lvl="2"/>
            <a:r>
              <a:rPr lang="es-MX" dirty="0"/>
              <a:t>21,322 en Secundaria</a:t>
            </a:r>
          </a:p>
          <a:p>
            <a:pPr lvl="1"/>
            <a:r>
              <a:rPr lang="es-MX" dirty="0"/>
              <a:t>Concluyeron nivel educativo 4,989 educandos en los siguientes niveles:</a:t>
            </a:r>
          </a:p>
          <a:p>
            <a:pPr lvl="2"/>
            <a:r>
              <a:rPr lang="es-MX" dirty="0"/>
              <a:t>1,050 en Inicial (Alfabetización)</a:t>
            </a:r>
          </a:p>
          <a:p>
            <a:pPr lvl="2"/>
            <a:r>
              <a:rPr lang="es-MX" dirty="0"/>
              <a:t>1,245 en Primaria</a:t>
            </a:r>
          </a:p>
          <a:p>
            <a:pPr lvl="2"/>
            <a:r>
              <a:rPr lang="es-MX" dirty="0"/>
              <a:t>2,694 en Secundaria</a:t>
            </a:r>
          </a:p>
          <a:p>
            <a:pPr lvl="1"/>
            <a:r>
              <a:rPr lang="es-MX" dirty="0"/>
              <a:t>Se llevaron a cabo 1937 formaciones a las figuras solidarias que apoyan a dar asesoría a los educandos que estudian en el Instituto</a:t>
            </a:r>
          </a:p>
        </p:txBody>
      </p:sp>
      <p:sp>
        <p:nvSpPr>
          <p:cNvPr id="4" name="Rectángulo 3"/>
          <p:cNvSpPr/>
          <p:nvPr/>
        </p:nvSpPr>
        <p:spPr>
          <a:xfrm>
            <a:off x="0" y="6289376"/>
            <a:ext cx="1968809" cy="369332"/>
          </a:xfrm>
          <a:prstGeom prst="rect">
            <a:avLst/>
          </a:prstGeom>
        </p:spPr>
        <p:txBody>
          <a:bodyPr wrap="none">
            <a:spAutoFit/>
          </a:bodyPr>
          <a:lstStyle/>
          <a:p>
            <a:r>
              <a:rPr lang="es-MX" dirty="0"/>
              <a:t>Numeral </a:t>
            </a:r>
            <a:r>
              <a:rPr lang="es-MX" dirty="0" smtClean="0"/>
              <a:t>8 </a:t>
            </a:r>
            <a:r>
              <a:rPr lang="es-MX" dirty="0"/>
              <a:t>Anexo 8</a:t>
            </a:r>
          </a:p>
        </p:txBody>
      </p:sp>
    </p:spTree>
    <p:extLst>
      <p:ext uri="{BB962C8B-B14F-4D97-AF65-F5344CB8AC3E}">
        <p14:creationId xmlns:p14="http://schemas.microsoft.com/office/powerpoint/2010/main" val="2401939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Impacto de la emergencia sanitaria</a:t>
            </a:r>
          </a:p>
        </p:txBody>
      </p:sp>
      <p:sp>
        <p:nvSpPr>
          <p:cNvPr id="3" name="Marcador de contenido 2"/>
          <p:cNvSpPr>
            <a:spLocks noGrp="1"/>
          </p:cNvSpPr>
          <p:nvPr>
            <p:ph idx="1"/>
          </p:nvPr>
        </p:nvSpPr>
        <p:spPr>
          <a:xfrm>
            <a:off x="838200" y="1710215"/>
            <a:ext cx="10515600" cy="4351338"/>
          </a:xfrm>
        </p:spPr>
        <p:txBody>
          <a:bodyPr>
            <a:normAutofit lnSpcReduction="10000"/>
          </a:bodyPr>
          <a:lstStyle/>
          <a:p>
            <a:r>
              <a:rPr lang="es-MX" dirty="0"/>
              <a:t>Impactos:</a:t>
            </a:r>
          </a:p>
          <a:p>
            <a:pPr lvl="1"/>
            <a:r>
              <a:rPr lang="es-MX" dirty="0"/>
              <a:t>Detención de las actividades</a:t>
            </a:r>
          </a:p>
          <a:p>
            <a:pPr lvl="1"/>
            <a:r>
              <a:rPr lang="es-MX" dirty="0"/>
              <a:t>Medidas de sana distancia y cuarentena</a:t>
            </a:r>
          </a:p>
          <a:p>
            <a:pPr lvl="1"/>
            <a:r>
              <a:rPr lang="es-MX" dirty="0"/>
              <a:t>Riesgo de contagios</a:t>
            </a:r>
          </a:p>
          <a:p>
            <a:pPr lvl="1"/>
            <a:r>
              <a:rPr lang="es-MX" dirty="0"/>
              <a:t>Desconocimiento de protocolos</a:t>
            </a:r>
          </a:p>
          <a:p>
            <a:r>
              <a:rPr lang="es-MX" dirty="0"/>
              <a:t>Estrategias y planes de acción</a:t>
            </a:r>
          </a:p>
          <a:p>
            <a:pPr lvl="1"/>
            <a:r>
              <a:rPr lang="es-MX" dirty="0"/>
              <a:t>Elaboración de Protocolos de higiene y seguridad para el personal</a:t>
            </a:r>
          </a:p>
          <a:p>
            <a:pPr lvl="1"/>
            <a:r>
              <a:rPr lang="es-MX" dirty="0"/>
              <a:t>Desarrollo paulatino de las actividades y asistencia por rol de guardias</a:t>
            </a:r>
          </a:p>
          <a:p>
            <a:pPr lvl="1"/>
            <a:r>
              <a:rPr lang="es-MX" dirty="0"/>
              <a:t>Implementación de las “Jornadas </a:t>
            </a:r>
            <a:r>
              <a:rPr lang="es-MX" dirty="0" smtClean="0"/>
              <a:t>de </a:t>
            </a:r>
            <a:r>
              <a:rPr lang="es-MX" dirty="0"/>
              <a:t>Acreditación”</a:t>
            </a:r>
          </a:p>
          <a:p>
            <a:pPr lvl="1"/>
            <a:r>
              <a:rPr lang="es-MX" dirty="0"/>
              <a:t>Gestión de prorrogas con instancias fiscalizadoras y evaluadoras para atender las solicitudes de integración documental</a:t>
            </a:r>
          </a:p>
        </p:txBody>
      </p:sp>
      <p:sp>
        <p:nvSpPr>
          <p:cNvPr id="4" name="Rectángulo 3"/>
          <p:cNvSpPr/>
          <p:nvPr/>
        </p:nvSpPr>
        <p:spPr>
          <a:xfrm>
            <a:off x="0" y="6289376"/>
            <a:ext cx="1968809" cy="369332"/>
          </a:xfrm>
          <a:prstGeom prst="rect">
            <a:avLst/>
          </a:prstGeom>
        </p:spPr>
        <p:txBody>
          <a:bodyPr wrap="none">
            <a:spAutoFit/>
          </a:bodyPr>
          <a:lstStyle/>
          <a:p>
            <a:r>
              <a:rPr lang="es-MX" dirty="0"/>
              <a:t>Numeral </a:t>
            </a:r>
            <a:r>
              <a:rPr lang="es-MX" dirty="0" smtClean="0"/>
              <a:t>9 </a:t>
            </a:r>
            <a:r>
              <a:rPr lang="es-MX" dirty="0"/>
              <a:t>Anexo 8</a:t>
            </a:r>
          </a:p>
        </p:txBody>
      </p:sp>
    </p:spTree>
    <p:extLst>
      <p:ext uri="{BB962C8B-B14F-4D97-AF65-F5344CB8AC3E}">
        <p14:creationId xmlns:p14="http://schemas.microsoft.com/office/powerpoint/2010/main" val="2179028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Momentos Contables del FAETA</a:t>
            </a:r>
          </a:p>
        </p:txBody>
      </p:sp>
      <p:sp>
        <p:nvSpPr>
          <p:cNvPr id="3" name="Marcador de contenido 2"/>
          <p:cNvSpPr>
            <a:spLocks noGrp="1"/>
          </p:cNvSpPr>
          <p:nvPr>
            <p:ph idx="1"/>
          </p:nvPr>
        </p:nvSpPr>
        <p:spPr>
          <a:xfrm>
            <a:off x="838200" y="1470518"/>
            <a:ext cx="10515600" cy="4351338"/>
          </a:xfrm>
        </p:spPr>
        <p:txBody>
          <a:bodyPr>
            <a:normAutofit/>
          </a:bodyPr>
          <a:lstStyle/>
          <a:p>
            <a:r>
              <a:rPr lang="es-MX" sz="2000" dirty="0"/>
              <a:t>El Ejecutivo Federal remite al Congreso de la Unión, a más tardar el 8 de septiembre de cada año, el proyecto de Presupuesto de Egresos; en este anteproyecto se comunica el Ramo 33, con sus 8 fondos, entre ellos el FAETA asignado a Veracruz.</a:t>
            </a:r>
          </a:p>
          <a:p>
            <a:r>
              <a:rPr lang="es-MX" sz="2000" dirty="0"/>
              <a:t>El Congreso del Estado de Veracruz autoriza el Presupuesto de Egresos del Gobierno del Estado, en el que se asignan los recursos al Instituto Veracruzano de Educación para los Adultos</a:t>
            </a:r>
          </a:p>
          <a:p>
            <a:r>
              <a:rPr lang="es-MX" sz="2000" dirty="0"/>
              <a:t>La Secretaría de Hacienda y Crédito Pública publica en el Diario Oficial de la Federación el ACUERDO por el que se da a conocer a los gobiernos de las entidades federativas la distribución y calendarización para la ministración durante el ejercicio fiscal 2020, de los recursos del Ramo 33, entre ellos el FAETA para Veracruz.</a:t>
            </a:r>
          </a:p>
          <a:p>
            <a:r>
              <a:rPr lang="es-MX" sz="2000" dirty="0"/>
              <a:t>Cabe precisar que sí hubo una afectación en la prestación del servicio derivada por la Pandemia: el INEA comunicó las Medidas para la prevención del COVID-19, lo que provocó un paro de actividades y como consecuencia, no se ejerció en su totalidad el recurso del fondo. </a:t>
            </a:r>
          </a:p>
          <a:p>
            <a:r>
              <a:rPr lang="es-MX" sz="2000" dirty="0"/>
              <a:t>Los recursos fueron entregados conforme a la calendarización publicada por la SHCP.</a:t>
            </a:r>
          </a:p>
        </p:txBody>
      </p:sp>
      <p:sp>
        <p:nvSpPr>
          <p:cNvPr id="4" name="Rectángulo 3"/>
          <p:cNvSpPr/>
          <p:nvPr/>
        </p:nvSpPr>
        <p:spPr>
          <a:xfrm>
            <a:off x="0" y="6289376"/>
            <a:ext cx="2085827" cy="369332"/>
          </a:xfrm>
          <a:prstGeom prst="rect">
            <a:avLst/>
          </a:prstGeom>
        </p:spPr>
        <p:txBody>
          <a:bodyPr wrap="none">
            <a:spAutoFit/>
          </a:bodyPr>
          <a:lstStyle/>
          <a:p>
            <a:r>
              <a:rPr lang="es-MX" dirty="0"/>
              <a:t>Numeral </a:t>
            </a:r>
            <a:r>
              <a:rPr lang="es-MX" dirty="0" smtClean="0"/>
              <a:t>10 </a:t>
            </a:r>
            <a:r>
              <a:rPr lang="es-MX" dirty="0"/>
              <a:t>Anexo 8</a:t>
            </a:r>
          </a:p>
        </p:txBody>
      </p:sp>
    </p:spTree>
    <p:extLst>
      <p:ext uri="{BB962C8B-B14F-4D97-AF65-F5344CB8AC3E}">
        <p14:creationId xmlns:p14="http://schemas.microsoft.com/office/powerpoint/2010/main" val="3276413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Porcentaje de las aportaciones al Instituto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15932978"/>
              </p:ext>
            </p:extLst>
          </p:nvPr>
        </p:nvGraphicFramePr>
        <p:xfrm>
          <a:off x="409113" y="1482573"/>
          <a:ext cx="5269637" cy="4634142"/>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a:off x="5678750" y="2667232"/>
            <a:ext cx="5675050" cy="1938992"/>
          </a:xfrm>
          <a:prstGeom prst="rect">
            <a:avLst/>
          </a:prstGeom>
          <a:noFill/>
        </p:spPr>
        <p:txBody>
          <a:bodyPr wrap="square" rtlCol="0">
            <a:spAutoFit/>
          </a:bodyPr>
          <a:lstStyle/>
          <a:p>
            <a:pPr algn="just"/>
            <a:r>
              <a:rPr lang="es-ES" sz="2000" dirty="0"/>
              <a:t>Los recursos autorizados en el Presupuesto de Egresos del Gobierno del Estado para el Instituto Veracruzano de Educación para los Adultos (IVEA) en el ejercicio fiscal 2020 fue de $253’953,832.89; con 3 fuentes de financiamiento y los siguientes porcentajes de asignación.</a:t>
            </a:r>
            <a:endParaRPr lang="es-MX" sz="2000" dirty="0"/>
          </a:p>
        </p:txBody>
      </p:sp>
      <p:sp>
        <p:nvSpPr>
          <p:cNvPr id="5" name="Rectángulo 4"/>
          <p:cNvSpPr/>
          <p:nvPr/>
        </p:nvSpPr>
        <p:spPr>
          <a:xfrm>
            <a:off x="0" y="6289376"/>
            <a:ext cx="2085827" cy="369332"/>
          </a:xfrm>
          <a:prstGeom prst="rect">
            <a:avLst/>
          </a:prstGeom>
        </p:spPr>
        <p:txBody>
          <a:bodyPr wrap="none">
            <a:spAutoFit/>
          </a:bodyPr>
          <a:lstStyle/>
          <a:p>
            <a:r>
              <a:rPr lang="es-MX" dirty="0"/>
              <a:t>Numeral </a:t>
            </a:r>
            <a:r>
              <a:rPr lang="es-MX" dirty="0" smtClean="0"/>
              <a:t>11 </a:t>
            </a:r>
            <a:r>
              <a:rPr lang="es-MX" dirty="0"/>
              <a:t>Anexo 8</a:t>
            </a:r>
          </a:p>
        </p:txBody>
      </p:sp>
    </p:spTree>
    <p:extLst>
      <p:ext uri="{BB962C8B-B14F-4D97-AF65-F5344CB8AC3E}">
        <p14:creationId xmlns:p14="http://schemas.microsoft.com/office/powerpoint/2010/main" val="2498121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Porcentaje de las aportaciones al Instituto</a:t>
            </a:r>
          </a:p>
        </p:txBody>
      </p:sp>
      <p:pic>
        <p:nvPicPr>
          <p:cNvPr id="5" name="Imagen 4"/>
          <p:cNvPicPr>
            <a:picLocks noChangeAspect="1"/>
          </p:cNvPicPr>
          <p:nvPr/>
        </p:nvPicPr>
        <p:blipFill>
          <a:blip r:embed="rId3"/>
          <a:stretch>
            <a:fillRect/>
          </a:stretch>
        </p:blipFill>
        <p:spPr>
          <a:xfrm>
            <a:off x="838200" y="2001407"/>
            <a:ext cx="6637933" cy="1150166"/>
          </a:xfrm>
          <a:prstGeom prst="rect">
            <a:avLst/>
          </a:prstGeom>
        </p:spPr>
      </p:pic>
      <p:sp>
        <p:nvSpPr>
          <p:cNvPr id="7" name="CuadroTexto 6"/>
          <p:cNvSpPr txBox="1"/>
          <p:nvPr/>
        </p:nvSpPr>
        <p:spPr>
          <a:xfrm>
            <a:off x="7581530" y="1690688"/>
            <a:ext cx="3772270" cy="1754326"/>
          </a:xfrm>
          <a:prstGeom prst="rect">
            <a:avLst/>
          </a:prstGeom>
          <a:noFill/>
        </p:spPr>
        <p:txBody>
          <a:bodyPr wrap="square" rtlCol="0">
            <a:spAutoFit/>
          </a:bodyPr>
          <a:lstStyle/>
          <a:p>
            <a:pPr algn="just"/>
            <a:r>
              <a:rPr lang="es-MX" dirty="0" smtClean="0"/>
              <a:t>Se </a:t>
            </a:r>
            <a:r>
              <a:rPr lang="es-MX" dirty="0"/>
              <a:t>ha incrementado el monto asignado del FAETA al Instituto Veracruzano de Educación para los Adultos, comparativamente con 2019, en un 11% que equivale a </a:t>
            </a:r>
            <a:r>
              <a:rPr lang="es-MX" dirty="0" smtClean="0"/>
              <a:t>$22,012,455.00</a:t>
            </a:r>
            <a:endParaRPr lang="es-MX" dirty="0"/>
          </a:p>
        </p:txBody>
      </p:sp>
      <p:sp>
        <p:nvSpPr>
          <p:cNvPr id="8" name="CuadroTexto 7"/>
          <p:cNvSpPr txBox="1"/>
          <p:nvPr/>
        </p:nvSpPr>
        <p:spPr>
          <a:xfrm>
            <a:off x="838200" y="4128596"/>
            <a:ext cx="10515600" cy="1015663"/>
          </a:xfrm>
          <a:prstGeom prst="rect">
            <a:avLst/>
          </a:prstGeom>
          <a:noFill/>
        </p:spPr>
        <p:txBody>
          <a:bodyPr wrap="square" rtlCol="0">
            <a:spAutoFit/>
          </a:bodyPr>
          <a:lstStyle/>
          <a:p>
            <a:pPr algn="just"/>
            <a:r>
              <a:rPr lang="es-MX" sz="2000" dirty="0"/>
              <a:t>En virtud de que, el porcentaje que representa el Fondo Federal FAETA es del 80% de los ingresos del Instituto, su disminución o falta representaría un impacto sumamente considerable al financiamiento de las actividades educativas sustantivas que realiza el IVEA.</a:t>
            </a:r>
          </a:p>
        </p:txBody>
      </p:sp>
      <p:cxnSp>
        <p:nvCxnSpPr>
          <p:cNvPr id="10" name="Conector recto 9"/>
          <p:cNvCxnSpPr/>
          <p:nvPr/>
        </p:nvCxnSpPr>
        <p:spPr>
          <a:xfrm flipV="1">
            <a:off x="669525" y="3835153"/>
            <a:ext cx="10658383" cy="26633"/>
          </a:xfrm>
          <a:prstGeom prst="line">
            <a:avLst/>
          </a:prstGeom>
        </p:spPr>
        <p:style>
          <a:lnRef idx="3">
            <a:schemeClr val="dk1"/>
          </a:lnRef>
          <a:fillRef idx="0">
            <a:schemeClr val="dk1"/>
          </a:fillRef>
          <a:effectRef idx="2">
            <a:schemeClr val="dk1"/>
          </a:effectRef>
          <a:fontRef idx="minor">
            <a:schemeClr val="tx1"/>
          </a:fontRef>
        </p:style>
      </p:cxnSp>
      <p:sp>
        <p:nvSpPr>
          <p:cNvPr id="9" name="Rectángulo 8"/>
          <p:cNvSpPr/>
          <p:nvPr/>
        </p:nvSpPr>
        <p:spPr>
          <a:xfrm>
            <a:off x="0" y="6289376"/>
            <a:ext cx="2085827" cy="369332"/>
          </a:xfrm>
          <a:prstGeom prst="rect">
            <a:avLst/>
          </a:prstGeom>
        </p:spPr>
        <p:txBody>
          <a:bodyPr wrap="none">
            <a:spAutoFit/>
          </a:bodyPr>
          <a:lstStyle/>
          <a:p>
            <a:r>
              <a:rPr lang="es-MX" dirty="0"/>
              <a:t>Numeral </a:t>
            </a:r>
            <a:r>
              <a:rPr lang="es-MX" dirty="0" smtClean="0"/>
              <a:t>11 </a:t>
            </a:r>
            <a:r>
              <a:rPr lang="es-MX" dirty="0"/>
              <a:t>Anexo 8</a:t>
            </a:r>
          </a:p>
        </p:txBody>
      </p:sp>
    </p:spTree>
    <p:extLst>
      <p:ext uri="{BB962C8B-B14F-4D97-AF65-F5344CB8AC3E}">
        <p14:creationId xmlns:p14="http://schemas.microsoft.com/office/powerpoint/2010/main" val="224953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Porcentaje de las aportaciones al Instituto</a:t>
            </a:r>
          </a:p>
        </p:txBody>
      </p:sp>
      <p:pic>
        <p:nvPicPr>
          <p:cNvPr id="6" name="Imagen 5"/>
          <p:cNvPicPr>
            <a:picLocks noChangeAspect="1"/>
          </p:cNvPicPr>
          <p:nvPr/>
        </p:nvPicPr>
        <p:blipFill>
          <a:blip r:embed="rId3"/>
          <a:stretch>
            <a:fillRect/>
          </a:stretch>
        </p:blipFill>
        <p:spPr>
          <a:xfrm>
            <a:off x="740545" y="1296139"/>
            <a:ext cx="5553722" cy="5290247"/>
          </a:xfrm>
          <a:prstGeom prst="rect">
            <a:avLst/>
          </a:prstGeom>
        </p:spPr>
      </p:pic>
      <p:sp>
        <p:nvSpPr>
          <p:cNvPr id="9" name="CuadroTexto 8"/>
          <p:cNvSpPr txBox="1"/>
          <p:nvPr/>
        </p:nvSpPr>
        <p:spPr>
          <a:xfrm>
            <a:off x="5060272" y="2267737"/>
            <a:ext cx="6293528" cy="2677656"/>
          </a:xfrm>
          <a:prstGeom prst="rect">
            <a:avLst/>
          </a:prstGeom>
          <a:noFill/>
        </p:spPr>
        <p:txBody>
          <a:bodyPr wrap="square" rtlCol="0">
            <a:spAutoFit/>
          </a:bodyPr>
          <a:lstStyle/>
          <a:p>
            <a:pPr algn="just"/>
            <a:r>
              <a:rPr lang="es-ES" sz="2400" dirty="0"/>
              <a:t>La situación presupuestal del Instituto ante la pandemia significó un ajuste en las actividades de atención al rezago educativo y alfabetización que realiza el Instituto; el INEA comunicó criterios muy precisos respecto a la modificación de gratificación a los asesores a través de los cuales se brinda el servicio a los educandos:</a:t>
            </a:r>
            <a:endParaRPr lang="es-MX" sz="2400" dirty="0"/>
          </a:p>
        </p:txBody>
      </p:sp>
      <p:sp>
        <p:nvSpPr>
          <p:cNvPr id="5" name="Rectángulo 4"/>
          <p:cNvSpPr/>
          <p:nvPr/>
        </p:nvSpPr>
        <p:spPr>
          <a:xfrm>
            <a:off x="0" y="6289376"/>
            <a:ext cx="2085827" cy="369332"/>
          </a:xfrm>
          <a:prstGeom prst="rect">
            <a:avLst/>
          </a:prstGeom>
        </p:spPr>
        <p:txBody>
          <a:bodyPr wrap="none">
            <a:spAutoFit/>
          </a:bodyPr>
          <a:lstStyle/>
          <a:p>
            <a:r>
              <a:rPr lang="es-MX" dirty="0"/>
              <a:t>Numeral </a:t>
            </a:r>
            <a:r>
              <a:rPr lang="es-MX" dirty="0" smtClean="0"/>
              <a:t>11 </a:t>
            </a:r>
            <a:r>
              <a:rPr lang="es-MX" dirty="0"/>
              <a:t>Anexo 8</a:t>
            </a:r>
          </a:p>
        </p:txBody>
      </p:sp>
    </p:spTree>
    <p:extLst>
      <p:ext uri="{BB962C8B-B14F-4D97-AF65-F5344CB8AC3E}">
        <p14:creationId xmlns:p14="http://schemas.microsoft.com/office/powerpoint/2010/main" val="3465240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Subejercicios</a:t>
            </a:r>
          </a:p>
        </p:txBody>
      </p:sp>
      <p:sp>
        <p:nvSpPr>
          <p:cNvPr id="3" name="Marcador de contenido 2"/>
          <p:cNvSpPr>
            <a:spLocks noGrp="1"/>
          </p:cNvSpPr>
          <p:nvPr>
            <p:ph idx="1"/>
          </p:nvPr>
        </p:nvSpPr>
        <p:spPr>
          <a:xfrm>
            <a:off x="838200" y="1825625"/>
            <a:ext cx="10515600" cy="3314546"/>
          </a:xfrm>
        </p:spPr>
        <p:txBody>
          <a:bodyPr/>
          <a:lstStyle/>
          <a:p>
            <a:pPr marL="0" indent="0" algn="just">
              <a:buNone/>
            </a:pPr>
            <a:r>
              <a:rPr lang="es-MX" dirty="0"/>
              <a:t>Para el ejercicio fiscal 2020, </a:t>
            </a:r>
            <a:r>
              <a:rPr lang="es-MX" dirty="0" smtClean="0"/>
              <a:t>sí </a:t>
            </a:r>
            <a:r>
              <a:rPr lang="es-MX" dirty="0"/>
              <a:t>hubo Subejercicio por el monto de $8,249,220.31, el motivo </a:t>
            </a:r>
            <a:r>
              <a:rPr lang="es-MX" dirty="0" smtClean="0"/>
              <a:t>se </a:t>
            </a:r>
            <a:r>
              <a:rPr lang="es-MX" dirty="0"/>
              <a:t>debió a </a:t>
            </a:r>
            <a:r>
              <a:rPr lang="es-MX" dirty="0" smtClean="0"/>
              <a:t>la </a:t>
            </a:r>
            <a:r>
              <a:rPr lang="es-MX" dirty="0"/>
              <a:t>Declaración de la Emergencia Sanitaria  derivada de la epidemia de enfermedad generada por el virus SARS-Cov2 (COVID-19), lo que ocasionó que el Instituto no operara de manera normal; así también, existen plazas vacantes autorizadas por la SHCP, que no han sido designadas por disposiciones oficiales; se realizó la devolución de Recursos No ejercidos al 31 de diciembre de 2020, a la Tesorería de la Federación, el día 15 de enero de </a:t>
            </a:r>
            <a:r>
              <a:rPr lang="es-MX" dirty="0" smtClean="0"/>
              <a:t>2021.</a:t>
            </a:r>
            <a:endParaRPr lang="es-MX" dirty="0"/>
          </a:p>
        </p:txBody>
      </p:sp>
      <p:sp>
        <p:nvSpPr>
          <p:cNvPr id="4" name="Rectángulo 3"/>
          <p:cNvSpPr/>
          <p:nvPr/>
        </p:nvSpPr>
        <p:spPr>
          <a:xfrm>
            <a:off x="0" y="6289376"/>
            <a:ext cx="2085827" cy="369332"/>
          </a:xfrm>
          <a:prstGeom prst="rect">
            <a:avLst/>
          </a:prstGeom>
        </p:spPr>
        <p:txBody>
          <a:bodyPr wrap="none">
            <a:spAutoFit/>
          </a:bodyPr>
          <a:lstStyle/>
          <a:p>
            <a:r>
              <a:rPr lang="es-MX" dirty="0"/>
              <a:t>Numeral </a:t>
            </a:r>
            <a:r>
              <a:rPr lang="es-MX" dirty="0" smtClean="0"/>
              <a:t>12 </a:t>
            </a:r>
            <a:r>
              <a:rPr lang="es-MX" dirty="0"/>
              <a:t>Anexo 8</a:t>
            </a:r>
          </a:p>
        </p:txBody>
      </p:sp>
    </p:spTree>
    <p:extLst>
      <p:ext uri="{BB962C8B-B14F-4D97-AF65-F5344CB8AC3E}">
        <p14:creationId xmlns:p14="http://schemas.microsoft.com/office/powerpoint/2010/main" val="298241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Rendimientos</a:t>
            </a:r>
          </a:p>
        </p:txBody>
      </p:sp>
      <p:sp>
        <p:nvSpPr>
          <p:cNvPr id="3" name="Marcador de contenido 2"/>
          <p:cNvSpPr>
            <a:spLocks noGrp="1"/>
          </p:cNvSpPr>
          <p:nvPr>
            <p:ph idx="1"/>
          </p:nvPr>
        </p:nvSpPr>
        <p:spPr/>
        <p:txBody>
          <a:bodyPr/>
          <a:lstStyle/>
          <a:p>
            <a:pPr marL="0" indent="0" algn="just">
              <a:buNone/>
            </a:pPr>
            <a:r>
              <a:rPr lang="es-MX" dirty="0" smtClean="0"/>
              <a:t>Hubo </a:t>
            </a:r>
            <a:r>
              <a:rPr lang="es-MX" dirty="0"/>
              <a:t>rendimientos </a:t>
            </a:r>
            <a:r>
              <a:rPr lang="es-MX" dirty="0" smtClean="0"/>
              <a:t>financieros </a:t>
            </a:r>
            <a:r>
              <a:rPr lang="es-MX" dirty="0"/>
              <a:t>generados en el mes de diciembre 2020, </a:t>
            </a:r>
            <a:r>
              <a:rPr lang="es-MX" dirty="0" smtClean="0"/>
              <a:t>que ascendieron </a:t>
            </a:r>
            <a:r>
              <a:rPr lang="es-MX" dirty="0"/>
              <a:t>a $</a:t>
            </a:r>
            <a:r>
              <a:rPr lang="es-MX" dirty="0" smtClean="0"/>
              <a:t>185.17; </a:t>
            </a:r>
            <a:r>
              <a:rPr lang="es-MX" dirty="0"/>
              <a:t>mismos que se reintegraron a la Tesorería de la Federación el día 15 de enero de 2021; lo anterior, en virtud de que durante el ejercicio 2020, se fueron reintegrando los generados mes a mes, a fin de estar en condiciones de poder cumplir con la fecha límite del 15 de enero 2021.</a:t>
            </a:r>
          </a:p>
        </p:txBody>
      </p:sp>
      <p:sp>
        <p:nvSpPr>
          <p:cNvPr id="4" name="Rectángulo 3"/>
          <p:cNvSpPr/>
          <p:nvPr/>
        </p:nvSpPr>
        <p:spPr>
          <a:xfrm>
            <a:off x="0" y="6289376"/>
            <a:ext cx="2085827" cy="369332"/>
          </a:xfrm>
          <a:prstGeom prst="rect">
            <a:avLst/>
          </a:prstGeom>
        </p:spPr>
        <p:txBody>
          <a:bodyPr wrap="none">
            <a:spAutoFit/>
          </a:bodyPr>
          <a:lstStyle/>
          <a:p>
            <a:r>
              <a:rPr lang="es-MX" dirty="0"/>
              <a:t>Numeral </a:t>
            </a:r>
            <a:r>
              <a:rPr lang="es-MX" dirty="0" smtClean="0"/>
              <a:t>13 </a:t>
            </a:r>
            <a:r>
              <a:rPr lang="es-MX" dirty="0"/>
              <a:t>Anexo 8</a:t>
            </a:r>
          </a:p>
        </p:txBody>
      </p:sp>
    </p:spTree>
    <p:extLst>
      <p:ext uri="{BB962C8B-B14F-4D97-AF65-F5344CB8AC3E}">
        <p14:creationId xmlns:p14="http://schemas.microsoft.com/office/powerpoint/2010/main" val="3113728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Destino del recurso del Fondo</a:t>
            </a:r>
          </a:p>
        </p:txBody>
      </p:sp>
      <p:pic>
        <p:nvPicPr>
          <p:cNvPr id="5" name="Marcador de contenido 4"/>
          <p:cNvPicPr>
            <a:picLocks noGrp="1" noChangeAspect="1"/>
          </p:cNvPicPr>
          <p:nvPr>
            <p:ph idx="1"/>
          </p:nvPr>
        </p:nvPicPr>
        <p:blipFill>
          <a:blip r:embed="rId3"/>
          <a:stretch>
            <a:fillRect/>
          </a:stretch>
        </p:blipFill>
        <p:spPr>
          <a:xfrm>
            <a:off x="1083415" y="1690688"/>
            <a:ext cx="10025169" cy="3822345"/>
          </a:xfrm>
          <a:prstGeom prst="rect">
            <a:avLst/>
          </a:prstGeom>
        </p:spPr>
      </p:pic>
      <p:sp>
        <p:nvSpPr>
          <p:cNvPr id="4" name="Rectángulo 3"/>
          <p:cNvSpPr/>
          <p:nvPr/>
        </p:nvSpPr>
        <p:spPr>
          <a:xfrm>
            <a:off x="0" y="6289376"/>
            <a:ext cx="2085827" cy="369332"/>
          </a:xfrm>
          <a:prstGeom prst="rect">
            <a:avLst/>
          </a:prstGeom>
        </p:spPr>
        <p:txBody>
          <a:bodyPr wrap="none">
            <a:spAutoFit/>
          </a:bodyPr>
          <a:lstStyle/>
          <a:p>
            <a:r>
              <a:rPr lang="es-MX" dirty="0"/>
              <a:t>Numeral </a:t>
            </a:r>
            <a:r>
              <a:rPr lang="es-MX" dirty="0" smtClean="0"/>
              <a:t>14 </a:t>
            </a:r>
            <a:r>
              <a:rPr lang="es-MX" dirty="0"/>
              <a:t>Anexo 8</a:t>
            </a:r>
          </a:p>
        </p:txBody>
      </p:sp>
    </p:spTree>
    <p:extLst>
      <p:ext uri="{BB962C8B-B14F-4D97-AF65-F5344CB8AC3E}">
        <p14:creationId xmlns:p14="http://schemas.microsoft.com/office/powerpoint/2010/main" val="841445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Destino del recurso del Fondo</a:t>
            </a:r>
          </a:p>
        </p:txBody>
      </p:sp>
      <p:pic>
        <p:nvPicPr>
          <p:cNvPr id="6" name="Marcador de contenido 5"/>
          <p:cNvPicPr>
            <a:picLocks noGrp="1" noChangeAspect="1"/>
          </p:cNvPicPr>
          <p:nvPr>
            <p:ph idx="1"/>
          </p:nvPr>
        </p:nvPicPr>
        <p:blipFill>
          <a:blip r:embed="rId3"/>
          <a:stretch>
            <a:fillRect/>
          </a:stretch>
        </p:blipFill>
        <p:spPr>
          <a:xfrm>
            <a:off x="1629206" y="1690688"/>
            <a:ext cx="6602992" cy="4665724"/>
          </a:xfrm>
          <a:prstGeom prst="rect">
            <a:avLst/>
          </a:prstGeom>
        </p:spPr>
      </p:pic>
      <p:sp>
        <p:nvSpPr>
          <p:cNvPr id="4" name="Rectángulo 3"/>
          <p:cNvSpPr/>
          <p:nvPr/>
        </p:nvSpPr>
        <p:spPr>
          <a:xfrm>
            <a:off x="0" y="6289376"/>
            <a:ext cx="2085827" cy="369332"/>
          </a:xfrm>
          <a:prstGeom prst="rect">
            <a:avLst/>
          </a:prstGeom>
        </p:spPr>
        <p:txBody>
          <a:bodyPr wrap="none">
            <a:spAutoFit/>
          </a:bodyPr>
          <a:lstStyle/>
          <a:p>
            <a:r>
              <a:rPr lang="es-MX" dirty="0"/>
              <a:t>Numeral </a:t>
            </a:r>
            <a:r>
              <a:rPr lang="es-MX" dirty="0" smtClean="0"/>
              <a:t>14 </a:t>
            </a:r>
            <a:r>
              <a:rPr lang="es-MX" dirty="0"/>
              <a:t>Anexo 8</a:t>
            </a:r>
          </a:p>
        </p:txBody>
      </p:sp>
      <p:sp>
        <p:nvSpPr>
          <p:cNvPr id="3" name="Rectángulo 2"/>
          <p:cNvSpPr/>
          <p:nvPr/>
        </p:nvSpPr>
        <p:spPr>
          <a:xfrm>
            <a:off x="8405092" y="1690688"/>
            <a:ext cx="3611418" cy="2923877"/>
          </a:xfrm>
          <a:prstGeom prst="rect">
            <a:avLst/>
          </a:prstGeom>
        </p:spPr>
        <p:txBody>
          <a:bodyPr wrap="square">
            <a:spAutoFit/>
          </a:bodyPr>
          <a:lstStyle/>
          <a:p>
            <a:pPr marL="285750" indent="-285750">
              <a:spcBef>
                <a:spcPts val="1200"/>
              </a:spcBef>
              <a:spcAft>
                <a:spcPts val="1200"/>
              </a:spcAft>
              <a:buFont typeface="Arial" panose="020B0604020202020204" pitchFamily="34" charset="0"/>
              <a:buChar char="•"/>
            </a:pPr>
            <a:r>
              <a:rPr lang="es-ES" dirty="0">
                <a:latin typeface="Panton" panose="00000500000000000000" pitchFamily="50" charset="0"/>
                <a:ea typeface="Calibri" panose="020F0502020204030204" pitchFamily="34" charset="0"/>
                <a:cs typeface="Arial" panose="020B0604020202020204" pitchFamily="34" charset="0"/>
              </a:rPr>
              <a:t>El Presupuesto </a:t>
            </a:r>
            <a:r>
              <a:rPr lang="es-ES" dirty="0" smtClean="0">
                <a:latin typeface="Panton" panose="00000500000000000000" pitchFamily="50" charset="0"/>
                <a:ea typeface="Calibri" panose="020F0502020204030204" pitchFamily="34" charset="0"/>
                <a:cs typeface="Arial" panose="020B0604020202020204" pitchFamily="34" charset="0"/>
              </a:rPr>
              <a:t>Ejercido </a:t>
            </a:r>
            <a:r>
              <a:rPr lang="es-ES" dirty="0">
                <a:latin typeface="Panton" panose="00000500000000000000" pitchFamily="50" charset="0"/>
                <a:ea typeface="Calibri" panose="020F0502020204030204" pitchFamily="34" charset="0"/>
                <a:cs typeface="Arial" panose="020B0604020202020204" pitchFamily="34" charset="0"/>
              </a:rPr>
              <a:t>suma </a:t>
            </a:r>
            <a:r>
              <a:rPr lang="es-ES" b="1" dirty="0" smtClean="0">
                <a:latin typeface="Panton" panose="00000500000000000000" pitchFamily="50" charset="0"/>
                <a:ea typeface="Calibri" panose="020F0502020204030204" pitchFamily="34" charset="0"/>
                <a:cs typeface="Arial" panose="020B0604020202020204" pitchFamily="34" charset="0"/>
              </a:rPr>
              <a:t>$244’667,839.09</a:t>
            </a:r>
            <a:endParaRPr lang="es-ES" b="1" dirty="0" smtClean="0">
              <a:latin typeface="Panton" panose="00000500000000000000" pitchFamily="50" charset="0"/>
              <a:ea typeface="Calibri" panose="020F0502020204030204" pitchFamily="34" charset="0"/>
              <a:cs typeface="Calibri" panose="020F0502020204030204" pitchFamily="34" charset="0"/>
            </a:endParaRPr>
          </a:p>
          <a:p>
            <a:pPr marL="285750" indent="-285750">
              <a:spcBef>
                <a:spcPts val="1200"/>
              </a:spcBef>
              <a:spcAft>
                <a:spcPts val="1200"/>
              </a:spcAft>
              <a:buFont typeface="Arial" panose="020B0604020202020204" pitchFamily="34" charset="0"/>
              <a:buChar char="•"/>
            </a:pPr>
            <a:r>
              <a:rPr lang="es-ES" dirty="0" smtClean="0">
                <a:latin typeface="Panton" panose="00000500000000000000" pitchFamily="50" charset="0"/>
                <a:ea typeface="Calibri" panose="020F0502020204030204" pitchFamily="34" charset="0"/>
                <a:cs typeface="Arial" panose="020B0604020202020204" pitchFamily="34" charset="0"/>
              </a:rPr>
              <a:t>El </a:t>
            </a:r>
            <a:r>
              <a:rPr lang="es-ES" dirty="0">
                <a:latin typeface="Panton" panose="00000500000000000000" pitchFamily="50" charset="0"/>
                <a:ea typeface="Calibri" panose="020F0502020204030204" pitchFamily="34" charset="0"/>
                <a:cs typeface="Arial" panose="020B0604020202020204" pitchFamily="34" charset="0"/>
              </a:rPr>
              <a:t>recurso ministrado al Instituto fue por la cantidad de </a:t>
            </a:r>
            <a:r>
              <a:rPr lang="es-ES" b="1" dirty="0">
                <a:latin typeface="Panton" panose="00000500000000000000" pitchFamily="50" charset="0"/>
                <a:ea typeface="Calibri" panose="020F0502020204030204" pitchFamily="34" charset="0"/>
                <a:cs typeface="Arial" panose="020B0604020202020204" pitchFamily="34" charset="0"/>
              </a:rPr>
              <a:t>$252’968,954.18</a:t>
            </a:r>
            <a:r>
              <a:rPr lang="es-ES" dirty="0">
                <a:latin typeface="Panton" panose="00000500000000000000" pitchFamily="50" charset="0"/>
                <a:ea typeface="Calibri" panose="020F0502020204030204" pitchFamily="34" charset="0"/>
                <a:cs typeface="Arial" panose="020B0604020202020204" pitchFamily="34" charset="0"/>
              </a:rPr>
              <a:t> </a:t>
            </a:r>
            <a:r>
              <a:rPr lang="es-ES" dirty="0" smtClean="0">
                <a:latin typeface="Panton" panose="00000500000000000000" pitchFamily="50" charset="0"/>
                <a:ea typeface="Calibri" panose="020F0502020204030204" pitchFamily="34" charset="0"/>
                <a:cs typeface="Arial" panose="020B0604020202020204" pitchFamily="34" charset="0"/>
              </a:rPr>
              <a:t>con </a:t>
            </a:r>
            <a:r>
              <a:rPr lang="es-ES" dirty="0">
                <a:latin typeface="Panton" panose="00000500000000000000" pitchFamily="50" charset="0"/>
                <a:ea typeface="Calibri" panose="020F0502020204030204" pitchFamily="34" charset="0"/>
                <a:cs typeface="Arial" panose="020B0604020202020204" pitchFamily="34" charset="0"/>
              </a:rPr>
              <a:t>corte al 31 de diciembre del 2020. </a:t>
            </a:r>
            <a:endParaRPr lang="es-ES" dirty="0" smtClean="0">
              <a:latin typeface="Panton" panose="00000500000000000000" pitchFamily="50" charset="0"/>
              <a:ea typeface="Calibri" panose="020F0502020204030204" pitchFamily="34" charset="0"/>
              <a:cs typeface="Arial" panose="020B0604020202020204" pitchFamily="34" charset="0"/>
            </a:endParaRPr>
          </a:p>
          <a:p>
            <a:pPr marL="285750" indent="-285750">
              <a:spcBef>
                <a:spcPts val="1200"/>
              </a:spcBef>
              <a:spcAft>
                <a:spcPts val="1200"/>
              </a:spcAft>
              <a:buFont typeface="Arial" panose="020B0604020202020204" pitchFamily="34" charset="0"/>
              <a:buChar char="•"/>
            </a:pPr>
            <a:r>
              <a:rPr lang="es-ES" dirty="0" smtClean="0">
                <a:latin typeface="Panton" panose="00000500000000000000" pitchFamily="50" charset="0"/>
                <a:ea typeface="Calibri" panose="020F0502020204030204" pitchFamily="34" charset="0"/>
                <a:cs typeface="Arial" panose="020B0604020202020204" pitchFamily="34" charset="0"/>
              </a:rPr>
              <a:t>Recursos </a:t>
            </a:r>
            <a:r>
              <a:rPr lang="es-ES" dirty="0">
                <a:latin typeface="Panton" panose="00000500000000000000" pitchFamily="50" charset="0"/>
                <a:ea typeface="Calibri" panose="020F0502020204030204" pitchFamily="34" charset="0"/>
                <a:cs typeface="Arial" panose="020B0604020202020204" pitchFamily="34" charset="0"/>
              </a:rPr>
              <a:t>no ejercidos por </a:t>
            </a:r>
            <a:r>
              <a:rPr lang="es-ES" b="1" dirty="0">
                <a:latin typeface="Panton" panose="00000500000000000000" pitchFamily="50" charset="0"/>
                <a:ea typeface="Calibri" panose="020F0502020204030204" pitchFamily="34" charset="0"/>
                <a:cs typeface="Arial" panose="020B0604020202020204" pitchFamily="34" charset="0"/>
              </a:rPr>
              <a:t>$8’301,115.09</a:t>
            </a:r>
            <a:endParaRPr lang="es-MX" dirty="0"/>
          </a:p>
        </p:txBody>
      </p:sp>
    </p:spTree>
    <p:extLst>
      <p:ext uri="{BB962C8B-B14F-4D97-AF65-F5344CB8AC3E}">
        <p14:creationId xmlns:p14="http://schemas.microsoft.com/office/powerpoint/2010/main" val="2183206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Introducción</a:t>
            </a:r>
          </a:p>
        </p:txBody>
      </p:sp>
      <p:sp>
        <p:nvSpPr>
          <p:cNvPr id="3" name="Marcador de contenido 2"/>
          <p:cNvSpPr>
            <a:spLocks noGrp="1"/>
          </p:cNvSpPr>
          <p:nvPr>
            <p:ph idx="1"/>
          </p:nvPr>
        </p:nvSpPr>
        <p:spPr/>
        <p:txBody>
          <a:bodyPr/>
          <a:lstStyle/>
          <a:p>
            <a:endParaRPr lang="es-MX" dirty="0"/>
          </a:p>
          <a:p>
            <a:endParaRPr lang="es-MX" dirty="0"/>
          </a:p>
          <a:p>
            <a:endParaRPr lang="es-MX" dirty="0"/>
          </a:p>
          <a:p>
            <a:r>
              <a:rPr lang="es-MX" dirty="0"/>
              <a:t>A cargo del Mtro. Héctor L. Amezcua Cardiel</a:t>
            </a:r>
          </a:p>
        </p:txBody>
      </p:sp>
      <p:sp>
        <p:nvSpPr>
          <p:cNvPr id="5" name="Rectángulo 4"/>
          <p:cNvSpPr/>
          <p:nvPr/>
        </p:nvSpPr>
        <p:spPr>
          <a:xfrm>
            <a:off x="0" y="6311900"/>
            <a:ext cx="1968809" cy="369332"/>
          </a:xfrm>
          <a:prstGeom prst="rect">
            <a:avLst/>
          </a:prstGeom>
        </p:spPr>
        <p:txBody>
          <a:bodyPr wrap="none">
            <a:spAutoFit/>
          </a:bodyPr>
          <a:lstStyle/>
          <a:p>
            <a:r>
              <a:rPr lang="es-MX" dirty="0"/>
              <a:t>Numeral 1 Anexo 8</a:t>
            </a:r>
          </a:p>
        </p:txBody>
      </p:sp>
    </p:spTree>
    <p:extLst>
      <p:ext uri="{BB962C8B-B14F-4D97-AF65-F5344CB8AC3E}">
        <p14:creationId xmlns:p14="http://schemas.microsoft.com/office/powerpoint/2010/main" val="675695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Indicadores Federales, Estatales e Institucionales</a:t>
            </a:r>
          </a:p>
        </p:txBody>
      </p:sp>
      <p:sp>
        <p:nvSpPr>
          <p:cNvPr id="3" name="Rectángulo 2"/>
          <p:cNvSpPr/>
          <p:nvPr/>
        </p:nvSpPr>
        <p:spPr>
          <a:xfrm>
            <a:off x="0" y="6289376"/>
            <a:ext cx="2085827" cy="369332"/>
          </a:xfrm>
          <a:prstGeom prst="rect">
            <a:avLst/>
          </a:prstGeom>
        </p:spPr>
        <p:txBody>
          <a:bodyPr wrap="none">
            <a:spAutoFit/>
          </a:bodyPr>
          <a:lstStyle/>
          <a:p>
            <a:r>
              <a:rPr lang="es-MX" dirty="0"/>
              <a:t>Numeral </a:t>
            </a:r>
            <a:r>
              <a:rPr lang="es-MX" dirty="0" smtClean="0"/>
              <a:t>15 </a:t>
            </a:r>
            <a:r>
              <a:rPr lang="es-MX" dirty="0"/>
              <a:t>Anexo 8</a:t>
            </a:r>
          </a:p>
        </p:txBody>
      </p:sp>
      <p:pic>
        <p:nvPicPr>
          <p:cNvPr id="4" name="Imagen 3"/>
          <p:cNvPicPr>
            <a:picLocks noChangeAspect="1"/>
          </p:cNvPicPr>
          <p:nvPr/>
        </p:nvPicPr>
        <p:blipFill>
          <a:blip r:embed="rId3"/>
          <a:stretch>
            <a:fillRect/>
          </a:stretch>
        </p:blipFill>
        <p:spPr>
          <a:xfrm>
            <a:off x="838200" y="1993712"/>
            <a:ext cx="7075928" cy="4120471"/>
          </a:xfrm>
          <a:prstGeom prst="rect">
            <a:avLst/>
          </a:prstGeom>
        </p:spPr>
      </p:pic>
      <p:sp>
        <p:nvSpPr>
          <p:cNvPr id="5" name="CuadroTexto 4"/>
          <p:cNvSpPr txBox="1"/>
          <p:nvPr/>
        </p:nvSpPr>
        <p:spPr>
          <a:xfrm>
            <a:off x="8407153" y="2494625"/>
            <a:ext cx="2946647" cy="1200329"/>
          </a:xfrm>
          <a:prstGeom prst="rect">
            <a:avLst/>
          </a:prstGeom>
          <a:noFill/>
        </p:spPr>
        <p:txBody>
          <a:bodyPr wrap="square" rtlCol="0">
            <a:spAutoFit/>
          </a:bodyPr>
          <a:lstStyle/>
          <a:p>
            <a:r>
              <a:rPr lang="es-MX" dirty="0" smtClean="0"/>
              <a:t>Matriz de Indicadores de Resultados de la Secretaría de Hacienda y Crédito Público</a:t>
            </a:r>
            <a:endParaRPr lang="es-MX" dirty="0"/>
          </a:p>
        </p:txBody>
      </p:sp>
    </p:spTree>
    <p:extLst>
      <p:ext uri="{BB962C8B-B14F-4D97-AF65-F5344CB8AC3E}">
        <p14:creationId xmlns:p14="http://schemas.microsoft.com/office/powerpoint/2010/main" val="3463593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Indicadores Federales, Estatales e Institucionales</a:t>
            </a:r>
          </a:p>
        </p:txBody>
      </p:sp>
      <p:sp>
        <p:nvSpPr>
          <p:cNvPr id="3" name="Rectángulo 2"/>
          <p:cNvSpPr/>
          <p:nvPr/>
        </p:nvSpPr>
        <p:spPr>
          <a:xfrm>
            <a:off x="0" y="6289376"/>
            <a:ext cx="2085827" cy="369332"/>
          </a:xfrm>
          <a:prstGeom prst="rect">
            <a:avLst/>
          </a:prstGeom>
        </p:spPr>
        <p:txBody>
          <a:bodyPr wrap="none">
            <a:spAutoFit/>
          </a:bodyPr>
          <a:lstStyle/>
          <a:p>
            <a:r>
              <a:rPr lang="es-MX" dirty="0"/>
              <a:t>Numeral </a:t>
            </a:r>
            <a:r>
              <a:rPr lang="es-MX" dirty="0" smtClean="0"/>
              <a:t>15 </a:t>
            </a:r>
            <a:r>
              <a:rPr lang="es-MX" dirty="0"/>
              <a:t>Anexo 8</a:t>
            </a:r>
          </a:p>
        </p:txBody>
      </p:sp>
      <p:sp>
        <p:nvSpPr>
          <p:cNvPr id="5" name="CuadroTexto 4"/>
          <p:cNvSpPr txBox="1"/>
          <p:nvPr/>
        </p:nvSpPr>
        <p:spPr>
          <a:xfrm>
            <a:off x="8407153" y="2494625"/>
            <a:ext cx="2946647" cy="1200329"/>
          </a:xfrm>
          <a:prstGeom prst="rect">
            <a:avLst/>
          </a:prstGeom>
          <a:noFill/>
        </p:spPr>
        <p:txBody>
          <a:bodyPr wrap="square" rtlCol="0">
            <a:spAutoFit/>
          </a:bodyPr>
          <a:lstStyle/>
          <a:p>
            <a:r>
              <a:rPr lang="es-MX" dirty="0" smtClean="0"/>
              <a:t>Matriz de Indicadores de Resultados de la Secretaría de Finanzas y Planeación del Estado de Veracruz</a:t>
            </a:r>
            <a:endParaRPr lang="es-MX" dirty="0"/>
          </a:p>
        </p:txBody>
      </p:sp>
      <p:pic>
        <p:nvPicPr>
          <p:cNvPr id="6" name="Imagen 5"/>
          <p:cNvPicPr>
            <a:picLocks noChangeAspect="1"/>
          </p:cNvPicPr>
          <p:nvPr/>
        </p:nvPicPr>
        <p:blipFill>
          <a:blip r:embed="rId3"/>
          <a:stretch>
            <a:fillRect/>
          </a:stretch>
        </p:blipFill>
        <p:spPr>
          <a:xfrm>
            <a:off x="838200" y="1690688"/>
            <a:ext cx="7651649" cy="4168574"/>
          </a:xfrm>
          <a:prstGeom prst="rect">
            <a:avLst/>
          </a:prstGeom>
        </p:spPr>
      </p:pic>
    </p:spTree>
    <p:extLst>
      <p:ext uri="{BB962C8B-B14F-4D97-AF65-F5344CB8AC3E}">
        <p14:creationId xmlns:p14="http://schemas.microsoft.com/office/powerpoint/2010/main" val="1345778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Indicadores Federales, Estatales e Institucionales</a:t>
            </a:r>
          </a:p>
        </p:txBody>
      </p:sp>
      <p:sp>
        <p:nvSpPr>
          <p:cNvPr id="3" name="Rectángulo 2"/>
          <p:cNvSpPr/>
          <p:nvPr/>
        </p:nvSpPr>
        <p:spPr>
          <a:xfrm>
            <a:off x="0" y="6289376"/>
            <a:ext cx="2085827" cy="369332"/>
          </a:xfrm>
          <a:prstGeom prst="rect">
            <a:avLst/>
          </a:prstGeom>
        </p:spPr>
        <p:txBody>
          <a:bodyPr wrap="none">
            <a:spAutoFit/>
          </a:bodyPr>
          <a:lstStyle/>
          <a:p>
            <a:r>
              <a:rPr lang="es-MX" dirty="0"/>
              <a:t>Numeral </a:t>
            </a:r>
            <a:r>
              <a:rPr lang="es-MX" dirty="0" smtClean="0"/>
              <a:t>15 </a:t>
            </a:r>
            <a:r>
              <a:rPr lang="es-MX" dirty="0"/>
              <a:t>Anexo 8</a:t>
            </a:r>
          </a:p>
        </p:txBody>
      </p:sp>
      <p:sp>
        <p:nvSpPr>
          <p:cNvPr id="5" name="CuadroTexto 4"/>
          <p:cNvSpPr txBox="1"/>
          <p:nvPr/>
        </p:nvSpPr>
        <p:spPr>
          <a:xfrm>
            <a:off x="8407153" y="2494625"/>
            <a:ext cx="2946647" cy="923330"/>
          </a:xfrm>
          <a:prstGeom prst="rect">
            <a:avLst/>
          </a:prstGeom>
          <a:noFill/>
        </p:spPr>
        <p:txBody>
          <a:bodyPr wrap="square" rtlCol="0">
            <a:spAutoFit/>
          </a:bodyPr>
          <a:lstStyle/>
          <a:p>
            <a:r>
              <a:rPr lang="es-MX" dirty="0" smtClean="0"/>
              <a:t>Matriz de Indicadores de Resultados de la Secretaría de Educación Pública</a:t>
            </a:r>
            <a:endParaRPr lang="es-MX" dirty="0"/>
          </a:p>
        </p:txBody>
      </p:sp>
      <p:pic>
        <p:nvPicPr>
          <p:cNvPr id="6" name="Imagen 5"/>
          <p:cNvPicPr>
            <a:picLocks noChangeAspect="1"/>
          </p:cNvPicPr>
          <p:nvPr/>
        </p:nvPicPr>
        <p:blipFill>
          <a:blip r:embed="rId3"/>
          <a:stretch>
            <a:fillRect/>
          </a:stretch>
        </p:blipFill>
        <p:spPr>
          <a:xfrm>
            <a:off x="838199" y="1690688"/>
            <a:ext cx="7536477" cy="4497048"/>
          </a:xfrm>
          <a:prstGeom prst="rect">
            <a:avLst/>
          </a:prstGeom>
        </p:spPr>
      </p:pic>
    </p:spTree>
    <p:extLst>
      <p:ext uri="{BB962C8B-B14F-4D97-AF65-F5344CB8AC3E}">
        <p14:creationId xmlns:p14="http://schemas.microsoft.com/office/powerpoint/2010/main" val="361350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Auditorías</a:t>
            </a:r>
          </a:p>
        </p:txBody>
      </p:sp>
      <p:sp>
        <p:nvSpPr>
          <p:cNvPr id="3" name="Marcador de contenido 2"/>
          <p:cNvSpPr>
            <a:spLocks noGrp="1"/>
          </p:cNvSpPr>
          <p:nvPr>
            <p:ph idx="1"/>
          </p:nvPr>
        </p:nvSpPr>
        <p:spPr/>
        <p:txBody>
          <a:bodyPr>
            <a:normAutofit/>
          </a:bodyPr>
          <a:lstStyle/>
          <a:p>
            <a:pPr marL="0" indent="0" algn="just">
              <a:buNone/>
            </a:pPr>
            <a:r>
              <a:rPr lang="es-ES" sz="2400" dirty="0"/>
              <a:t>Las auditorías se realizan a ejercicio vencido, de tal forma que actualmente se encuentran en proceso la Auditoría número 1422-DS-GF que está efectuando la Auditoría Superior de la Federación, a la operación del Fondo "FAETA" del ejercicio fiscal 2020, misma que inició el 26 de marzo del año en </a:t>
            </a:r>
            <a:r>
              <a:rPr lang="es-ES" sz="2400" dirty="0" smtClean="0"/>
              <a:t>curso.}</a:t>
            </a:r>
          </a:p>
          <a:p>
            <a:pPr marL="0" indent="0" algn="just">
              <a:buNone/>
            </a:pPr>
            <a:r>
              <a:rPr lang="es-ES" sz="2400" dirty="0" smtClean="0"/>
              <a:t>Dicho </a:t>
            </a:r>
            <a:r>
              <a:rPr lang="es-ES" sz="2400" dirty="0"/>
              <a:t>Ente Fiscalizador inició los trabajos de Planeación de la Fiscalización a la Cuenta Pública del ejercicio fiscal 2020, al "Sistema de Evaluación de Desempeño del Gasto Federalizado" (SED), ambas  en proceso. </a:t>
            </a:r>
            <a:endParaRPr lang="es-ES" sz="2400" dirty="0" smtClean="0"/>
          </a:p>
          <a:p>
            <a:pPr marL="0" indent="0" algn="just">
              <a:buNone/>
            </a:pPr>
            <a:r>
              <a:rPr lang="es-ES" sz="2400" dirty="0" smtClean="0"/>
              <a:t>Para </a:t>
            </a:r>
            <a:r>
              <a:rPr lang="es-ES" sz="2400" dirty="0"/>
              <a:t>el Ejercicio 2019, fueron realizadas y concluidas las auditorías número 1291-DS-GF al Fondo "FAETA" y al "Sistema de Evaluación de Desempeño del Gasto Federalizado", que solo sufrieron reprogramaciones en sus fechas de inicio, con motivo de la pandemia.</a:t>
            </a:r>
            <a:endParaRPr lang="es-MX" sz="2400" dirty="0"/>
          </a:p>
        </p:txBody>
      </p:sp>
      <p:sp>
        <p:nvSpPr>
          <p:cNvPr id="4" name="Rectángulo 3"/>
          <p:cNvSpPr/>
          <p:nvPr/>
        </p:nvSpPr>
        <p:spPr>
          <a:xfrm>
            <a:off x="0" y="6289376"/>
            <a:ext cx="2085827" cy="369332"/>
          </a:xfrm>
          <a:prstGeom prst="rect">
            <a:avLst/>
          </a:prstGeom>
        </p:spPr>
        <p:txBody>
          <a:bodyPr wrap="none">
            <a:spAutoFit/>
          </a:bodyPr>
          <a:lstStyle/>
          <a:p>
            <a:r>
              <a:rPr lang="es-MX" dirty="0"/>
              <a:t>Numeral </a:t>
            </a:r>
            <a:r>
              <a:rPr lang="es-MX" dirty="0" smtClean="0"/>
              <a:t>16 </a:t>
            </a:r>
            <a:r>
              <a:rPr lang="es-MX" dirty="0"/>
              <a:t>Anexo 8</a:t>
            </a:r>
          </a:p>
        </p:txBody>
      </p:sp>
    </p:spTree>
    <p:extLst>
      <p:ext uri="{BB962C8B-B14F-4D97-AF65-F5344CB8AC3E}">
        <p14:creationId xmlns:p14="http://schemas.microsoft.com/office/powerpoint/2010/main" val="4254129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Auditorías</a:t>
            </a:r>
          </a:p>
        </p:txBody>
      </p:sp>
      <p:sp>
        <p:nvSpPr>
          <p:cNvPr id="3" name="Marcador de contenido 2"/>
          <p:cNvSpPr>
            <a:spLocks noGrp="1"/>
          </p:cNvSpPr>
          <p:nvPr>
            <p:ph idx="1"/>
          </p:nvPr>
        </p:nvSpPr>
        <p:spPr/>
        <p:txBody>
          <a:bodyPr>
            <a:normAutofit/>
          </a:bodyPr>
          <a:lstStyle/>
          <a:p>
            <a:pPr algn="just"/>
            <a:r>
              <a:rPr lang="es-MX" sz="2400" dirty="0"/>
              <a:t>Resultados</a:t>
            </a:r>
          </a:p>
          <a:p>
            <a:pPr lvl="1" algn="just"/>
            <a:r>
              <a:rPr lang="es-ES" sz="2000" dirty="0"/>
              <a:t>En ninguna se presentaron observaciones o recomendaciones que atender.</a:t>
            </a:r>
          </a:p>
          <a:p>
            <a:pPr algn="just"/>
            <a:r>
              <a:rPr lang="es-ES" sz="2400" dirty="0"/>
              <a:t>Procedimiento</a:t>
            </a:r>
          </a:p>
          <a:p>
            <a:pPr lvl="1" algn="just"/>
            <a:r>
              <a:rPr lang="es-MX" sz="2000" dirty="0"/>
              <a:t>Existe un procedimiento denominado "Atención de Auditoría y Seguimiento determinadas por los distintos Entes Fiscalizadores” que se encuentra plasmado en el Manual General de Procedimientos del IVEA vigente, y que ampara el proceso y los responsables de estos trabajos, siendo un equipo conformado por tres personas adscritas directamente a la Subdirección Administrativa. </a:t>
            </a:r>
          </a:p>
          <a:p>
            <a:pPr algn="just"/>
            <a:r>
              <a:rPr lang="es-MX" sz="2400" dirty="0"/>
              <a:t>Sanciones</a:t>
            </a:r>
          </a:p>
          <a:p>
            <a:pPr lvl="1" algn="just"/>
            <a:r>
              <a:rPr lang="es-ES" sz="2000" dirty="0"/>
              <a:t>Durante el ejercicio evaluado, no se presentó ningún tipo de sanción, inhabilitación, recomendación</a:t>
            </a:r>
          </a:p>
          <a:p>
            <a:pPr marL="0" indent="0" algn="just">
              <a:buNone/>
            </a:pPr>
            <a:endParaRPr lang="es-MX" sz="2400" dirty="0"/>
          </a:p>
        </p:txBody>
      </p:sp>
      <p:sp>
        <p:nvSpPr>
          <p:cNvPr id="4" name="Rectángulo 3"/>
          <p:cNvSpPr/>
          <p:nvPr/>
        </p:nvSpPr>
        <p:spPr>
          <a:xfrm>
            <a:off x="0" y="6289376"/>
            <a:ext cx="2085827" cy="369332"/>
          </a:xfrm>
          <a:prstGeom prst="rect">
            <a:avLst/>
          </a:prstGeom>
        </p:spPr>
        <p:txBody>
          <a:bodyPr wrap="none">
            <a:spAutoFit/>
          </a:bodyPr>
          <a:lstStyle/>
          <a:p>
            <a:r>
              <a:rPr lang="es-MX" dirty="0"/>
              <a:t>Numeral </a:t>
            </a:r>
            <a:r>
              <a:rPr lang="es-MX" dirty="0" smtClean="0"/>
              <a:t>16 </a:t>
            </a:r>
            <a:r>
              <a:rPr lang="es-MX" dirty="0"/>
              <a:t>Anexo 8</a:t>
            </a:r>
          </a:p>
        </p:txBody>
      </p:sp>
    </p:spTree>
    <p:extLst>
      <p:ext uri="{BB962C8B-B14F-4D97-AF65-F5344CB8AC3E}">
        <p14:creationId xmlns:p14="http://schemas.microsoft.com/office/powerpoint/2010/main" val="1648635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4926" y="387649"/>
            <a:ext cx="10928927" cy="1325563"/>
          </a:xfrm>
        </p:spPr>
        <p:txBody>
          <a:bodyPr/>
          <a:lstStyle/>
          <a:p>
            <a:r>
              <a:rPr lang="es-MX" dirty="0"/>
              <a:t>Proceso de carga de información en SRFT y SFU</a:t>
            </a:r>
          </a:p>
        </p:txBody>
      </p:sp>
      <p:sp>
        <p:nvSpPr>
          <p:cNvPr id="3" name="Marcador de contenido 2"/>
          <p:cNvSpPr>
            <a:spLocks noGrp="1"/>
          </p:cNvSpPr>
          <p:nvPr>
            <p:ph idx="1"/>
          </p:nvPr>
        </p:nvSpPr>
        <p:spPr>
          <a:xfrm>
            <a:off x="838200" y="1825625"/>
            <a:ext cx="3343183" cy="4351338"/>
          </a:xfrm>
        </p:spPr>
        <p:txBody>
          <a:bodyPr>
            <a:normAutofit/>
          </a:bodyPr>
          <a:lstStyle/>
          <a:p>
            <a:pPr marL="0" indent="0">
              <a:buNone/>
            </a:pPr>
            <a:r>
              <a:rPr lang="es-MX" sz="1600" b="1" dirty="0" smtClean="0"/>
              <a:t>Carga de Indicadores</a:t>
            </a:r>
          </a:p>
          <a:p>
            <a:r>
              <a:rPr lang="es-MX" sz="1600" dirty="0" smtClean="0"/>
              <a:t>Se ingresa a la plataforma del SRFT y se selecciona la carga de indicadores</a:t>
            </a:r>
          </a:p>
          <a:p>
            <a:r>
              <a:rPr lang="es-MX" sz="1600" dirty="0" smtClean="0"/>
              <a:t>Se busca cada indicador con una clave de identificación</a:t>
            </a:r>
          </a:p>
          <a:p>
            <a:r>
              <a:rPr lang="es-MX" sz="1600" dirty="0" smtClean="0"/>
              <a:t>Se captura el avance del indicador y se carga en el sistema</a:t>
            </a:r>
          </a:p>
          <a:p>
            <a:r>
              <a:rPr lang="es-MX" sz="1600" dirty="0" smtClean="0"/>
              <a:t>Una vez capturados, la SHCP hace revisión y emite observaciones</a:t>
            </a:r>
          </a:p>
          <a:p>
            <a:r>
              <a:rPr lang="es-MX" sz="1600" dirty="0" smtClean="0"/>
              <a:t>Si existen observaciones, el Instituto las atiende para validación</a:t>
            </a:r>
          </a:p>
          <a:p>
            <a:r>
              <a:rPr lang="es-MX" sz="1600" dirty="0" smtClean="0"/>
              <a:t>Una vez validados los Indicadores, el enlace de la SEFIPLAN valida la Matriz para enviarla a la SHCP</a:t>
            </a:r>
            <a:endParaRPr lang="es-MX" sz="1600" dirty="0"/>
          </a:p>
        </p:txBody>
      </p:sp>
      <p:sp>
        <p:nvSpPr>
          <p:cNvPr id="4" name="Rectángulo 3"/>
          <p:cNvSpPr/>
          <p:nvPr/>
        </p:nvSpPr>
        <p:spPr>
          <a:xfrm>
            <a:off x="0" y="6289376"/>
            <a:ext cx="2085827" cy="369332"/>
          </a:xfrm>
          <a:prstGeom prst="rect">
            <a:avLst/>
          </a:prstGeom>
        </p:spPr>
        <p:txBody>
          <a:bodyPr wrap="none">
            <a:spAutoFit/>
          </a:bodyPr>
          <a:lstStyle/>
          <a:p>
            <a:r>
              <a:rPr lang="es-MX" dirty="0"/>
              <a:t>Numeral </a:t>
            </a:r>
            <a:r>
              <a:rPr lang="es-MX" dirty="0" smtClean="0"/>
              <a:t>17 </a:t>
            </a:r>
            <a:r>
              <a:rPr lang="es-MX" dirty="0"/>
              <a:t>Anexo 8</a:t>
            </a:r>
          </a:p>
        </p:txBody>
      </p:sp>
      <p:sp>
        <p:nvSpPr>
          <p:cNvPr id="5" name="Marcador de contenido 2"/>
          <p:cNvSpPr txBox="1">
            <a:spLocks/>
          </p:cNvSpPr>
          <p:nvPr/>
        </p:nvSpPr>
        <p:spPr>
          <a:xfrm>
            <a:off x="4181383" y="1825625"/>
            <a:ext cx="334318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1600" b="1" dirty="0" smtClean="0"/>
              <a:t>Carga de reportes del ejercicio del gasto</a:t>
            </a:r>
          </a:p>
          <a:p>
            <a:r>
              <a:rPr lang="es-MX" sz="1600" dirty="0" smtClean="0"/>
              <a:t>Se descarga la plantilla en la plataforma del SRFT</a:t>
            </a:r>
          </a:p>
          <a:p>
            <a:r>
              <a:rPr lang="es-MX" sz="1600" dirty="0" smtClean="0"/>
              <a:t>Se llena la plantilla con los Recursos Federales Transferidos</a:t>
            </a:r>
          </a:p>
          <a:p>
            <a:r>
              <a:rPr lang="es-MX" sz="1600" dirty="0" smtClean="0"/>
              <a:t>Se sube la plantilla a la Plataforma del SRFT</a:t>
            </a:r>
          </a:p>
          <a:p>
            <a:r>
              <a:rPr lang="es-MX" sz="1600" dirty="0" smtClean="0"/>
              <a:t>La SEFIPLAN revisa la información y emite observaciones</a:t>
            </a:r>
          </a:p>
          <a:p>
            <a:r>
              <a:rPr lang="es-MX" sz="1600" dirty="0" smtClean="0"/>
              <a:t>Si existen observaciones, el Instituto las atiende para validación</a:t>
            </a:r>
          </a:p>
          <a:p>
            <a:r>
              <a:rPr lang="es-MX" sz="1600" dirty="0" smtClean="0"/>
              <a:t>Una vez validado el reporte, el enlace de SEFIPLAN valida el reporte para enviarlo a la SHCP</a:t>
            </a:r>
            <a:endParaRPr lang="es-MX" sz="1600" dirty="0"/>
          </a:p>
        </p:txBody>
      </p:sp>
      <p:sp>
        <p:nvSpPr>
          <p:cNvPr id="6" name="Marcador de contenido 2"/>
          <p:cNvSpPr txBox="1">
            <a:spLocks/>
          </p:cNvSpPr>
          <p:nvPr/>
        </p:nvSpPr>
        <p:spPr>
          <a:xfrm>
            <a:off x="7524566" y="1825625"/>
            <a:ext cx="334318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1600" b="1" dirty="0" smtClean="0"/>
              <a:t>Carga del Informe Final del PAE</a:t>
            </a:r>
          </a:p>
          <a:p>
            <a:r>
              <a:rPr lang="es-MX" sz="1600" dirty="0" smtClean="0"/>
              <a:t>Se recibe de la SEFIPLAN los Informes Finales de la Evaluación</a:t>
            </a:r>
          </a:p>
          <a:p>
            <a:r>
              <a:rPr lang="es-MX" sz="1600" dirty="0" smtClean="0"/>
              <a:t>Se comunica con la Secretaría de Hacienda para asignar usuario y contraseña para el Portal</a:t>
            </a:r>
          </a:p>
          <a:p>
            <a:r>
              <a:rPr lang="es-MX" sz="1600" dirty="0" smtClean="0"/>
              <a:t>Se ingresa al Sistema de Formato Único dentro del Portal Aplicativo de la Secretaría de Hacienda</a:t>
            </a:r>
          </a:p>
          <a:p>
            <a:r>
              <a:rPr lang="es-MX" sz="1600" dirty="0" smtClean="0"/>
              <a:t>En el apartado de Evaluación, se capturan los datos de la evaluación</a:t>
            </a:r>
          </a:p>
          <a:p>
            <a:r>
              <a:rPr lang="es-MX" sz="1600" dirty="0" smtClean="0"/>
              <a:t>En el apartado especial de carga de informes, se suben los archivos proporcionados por la SEFIPLAN</a:t>
            </a:r>
          </a:p>
          <a:p>
            <a:r>
              <a:rPr lang="es-MX" sz="1600" dirty="0" smtClean="0"/>
              <a:t>Se informa mediante oficio a la SEFIPLAN para que el enlace del portal valide la carga.</a:t>
            </a:r>
            <a:endParaRPr lang="es-MX" sz="1600" dirty="0"/>
          </a:p>
        </p:txBody>
      </p:sp>
    </p:spTree>
    <p:extLst>
      <p:ext uri="{BB962C8B-B14F-4D97-AF65-F5344CB8AC3E}">
        <p14:creationId xmlns:p14="http://schemas.microsoft.com/office/powerpoint/2010/main" val="2774381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87A02F-A349-4296-8399-3313AAFAECDC}"/>
              </a:ext>
            </a:extLst>
          </p:cNvPr>
          <p:cNvSpPr>
            <a:spLocks noGrp="1"/>
          </p:cNvSpPr>
          <p:nvPr>
            <p:ph type="title"/>
          </p:nvPr>
        </p:nvSpPr>
        <p:spPr/>
        <p:txBody>
          <a:bodyPr/>
          <a:lstStyle/>
          <a:p>
            <a:r>
              <a:rPr lang="es-MX" dirty="0"/>
              <a:t>Mecanismos de Control Interno</a:t>
            </a:r>
            <a:endParaRPr lang="en-US" dirty="0"/>
          </a:p>
        </p:txBody>
      </p:sp>
      <p:sp>
        <p:nvSpPr>
          <p:cNvPr id="3" name="Marcador de contenido 2">
            <a:extLst>
              <a:ext uri="{FF2B5EF4-FFF2-40B4-BE49-F238E27FC236}">
                <a16:creationId xmlns:a16="http://schemas.microsoft.com/office/drawing/2014/main" xmlns="" id="{EB196B6B-7702-4A5F-B39A-361F097BB0AF}"/>
              </a:ext>
            </a:extLst>
          </p:cNvPr>
          <p:cNvSpPr>
            <a:spLocks noGrp="1"/>
          </p:cNvSpPr>
          <p:nvPr>
            <p:ph idx="1"/>
          </p:nvPr>
        </p:nvSpPr>
        <p:spPr>
          <a:xfrm>
            <a:off x="838200" y="1825625"/>
            <a:ext cx="5257800" cy="4351338"/>
          </a:xfrm>
        </p:spPr>
        <p:txBody>
          <a:bodyPr>
            <a:normAutofit/>
          </a:bodyPr>
          <a:lstStyle/>
          <a:p>
            <a:pPr marL="0" indent="0" algn="just">
              <a:buNone/>
            </a:pPr>
            <a:r>
              <a:rPr lang="es-MX" sz="2400" dirty="0">
                <a:solidFill>
                  <a:srgbClr val="404040"/>
                </a:solidFill>
                <a:effectLst/>
                <a:latin typeface="+mj-lt"/>
                <a:ea typeface="Times New Roman" panose="02020603050405020304" pitchFamily="18" charset="0"/>
                <a:cs typeface="Calibri" panose="020F0502020204030204" pitchFamily="34" charset="0"/>
              </a:rPr>
              <a:t>El IVEA cuenta con los documentos que comprueban las acciones para la evaluación de los componentes del Control Interno (Ambiente de Control, Administración de Riesgos, Actividades de Control e Información y Comunicación) que permiten garantizar el cumplimiento de los objetivos, la observancia de la normativa y la transparencia del Fondo "FAETA" y del manejo de los recursos en general, consistentes en:</a:t>
            </a:r>
            <a:endParaRPr lang="en-US" sz="3600" dirty="0">
              <a:latin typeface="+mj-lt"/>
            </a:endParaRPr>
          </a:p>
        </p:txBody>
      </p:sp>
      <p:sp>
        <p:nvSpPr>
          <p:cNvPr id="4" name="CuadroTexto 3">
            <a:extLst>
              <a:ext uri="{FF2B5EF4-FFF2-40B4-BE49-F238E27FC236}">
                <a16:creationId xmlns:a16="http://schemas.microsoft.com/office/drawing/2014/main" xmlns="" id="{450A9580-D189-4740-B8CB-9A9955BD1B5A}"/>
              </a:ext>
            </a:extLst>
          </p:cNvPr>
          <p:cNvSpPr txBox="1"/>
          <p:nvPr/>
        </p:nvSpPr>
        <p:spPr>
          <a:xfrm>
            <a:off x="6284258" y="1690688"/>
            <a:ext cx="5006789" cy="4955780"/>
          </a:xfrm>
          <a:prstGeom prst="rect">
            <a:avLst/>
          </a:prstGeom>
          <a:noFill/>
        </p:spPr>
        <p:txBody>
          <a:bodyPr wrap="square" rtlCol="0">
            <a:spAutoFit/>
          </a:bodyPr>
          <a:lstStyle/>
          <a:p>
            <a:pPr marL="342900" marR="0" indent="-342900" algn="just">
              <a:lnSpc>
                <a:spcPct val="107000"/>
              </a:lnSpc>
              <a:spcBef>
                <a:spcPts val="0"/>
              </a:spcBef>
              <a:spcAft>
                <a:spcPts val="800"/>
              </a:spcAft>
              <a:buAutoNum type="arabicPeriod"/>
            </a:pPr>
            <a:r>
              <a:rPr lang="es-MX" dirty="0">
                <a:effectLst/>
                <a:ea typeface="Calibri" panose="020F0502020204030204" pitchFamily="34" charset="0"/>
                <a:cs typeface="Times New Roman" panose="02020603050405020304" pitchFamily="18" charset="0"/>
              </a:rPr>
              <a:t>Acta de Instalación del Comité de Control Interno y Desempeño Institucional (COCODI) del IVEA. </a:t>
            </a:r>
          </a:p>
          <a:p>
            <a:pPr marL="342900" marR="0" indent="-342900" algn="just">
              <a:lnSpc>
                <a:spcPct val="107000"/>
              </a:lnSpc>
              <a:spcBef>
                <a:spcPts val="0"/>
              </a:spcBef>
              <a:spcAft>
                <a:spcPts val="800"/>
              </a:spcAft>
              <a:buAutoNum type="arabicPeriod"/>
            </a:pPr>
            <a:r>
              <a:rPr lang="es-MX" dirty="0">
                <a:effectLst/>
                <a:ea typeface="Calibri" panose="020F0502020204030204" pitchFamily="34" charset="0"/>
                <a:cs typeface="Times New Roman" panose="02020603050405020304" pitchFamily="18" charset="0"/>
              </a:rPr>
              <a:t>Acta de la 1° Sesión Extraordinaria del Comité de Control Interno y Desempeño Institucional del IVEA. </a:t>
            </a:r>
          </a:p>
          <a:p>
            <a:pPr marL="180340" indent="-180340" algn="just">
              <a:lnSpc>
                <a:spcPct val="107000"/>
              </a:lnSpc>
              <a:spcAft>
                <a:spcPts val="800"/>
              </a:spcAft>
            </a:pPr>
            <a:r>
              <a:rPr lang="es-MX" dirty="0">
                <a:effectLst/>
                <a:ea typeface="Calibri" panose="020F0502020204030204" pitchFamily="34" charset="0"/>
                <a:cs typeface="Times New Roman" panose="02020603050405020304" pitchFamily="18" charset="0"/>
              </a:rPr>
              <a:t>3. Guía Operativa del Comité de Control Interno y Desempeño Institucional (COCODI) del IVEA.</a:t>
            </a:r>
          </a:p>
          <a:p>
            <a:pPr marL="180340" indent="-180340" algn="just">
              <a:lnSpc>
                <a:spcPct val="107000"/>
              </a:lnSpc>
              <a:spcAft>
                <a:spcPts val="800"/>
              </a:spcAft>
            </a:pPr>
            <a:r>
              <a:rPr lang="es-MX" dirty="0">
                <a:effectLst/>
                <a:ea typeface="Calibri" panose="020F0502020204030204" pitchFamily="34" charset="0"/>
                <a:cs typeface="Times New Roman" panose="02020603050405020304" pitchFamily="18" charset="0"/>
              </a:rPr>
              <a:t>4. Lineamientos de Control Interno del IVEA.</a:t>
            </a:r>
            <a:endParaRPr lang="en-US" dirty="0">
              <a:ea typeface="Calibri" panose="020F0502020204030204" pitchFamily="34" charset="0"/>
              <a:cs typeface="Times New Roman" panose="02020603050405020304" pitchFamily="18" charset="0"/>
            </a:endParaRPr>
          </a:p>
          <a:p>
            <a:pPr marL="180340" indent="-180340" algn="just">
              <a:lnSpc>
                <a:spcPct val="107000"/>
              </a:lnSpc>
              <a:spcAft>
                <a:spcPts val="800"/>
              </a:spcAft>
            </a:pPr>
            <a:r>
              <a:rPr lang="es-MX" dirty="0">
                <a:effectLst/>
                <a:ea typeface="Calibri" panose="020F0502020204030204" pitchFamily="34" charset="0"/>
                <a:cs typeface="Times New Roman" panose="02020603050405020304" pitchFamily="18" charset="0"/>
              </a:rPr>
              <a:t>5. Acta de Instalación del Subcomité de Tecnologías de la Información.</a:t>
            </a:r>
            <a:endParaRPr lang="en-US" dirty="0">
              <a:effectLst/>
              <a:ea typeface="Calibri" panose="020F0502020204030204" pitchFamily="34" charset="0"/>
              <a:cs typeface="Times New Roman" panose="02020603050405020304" pitchFamily="18" charset="0"/>
            </a:endParaRPr>
          </a:p>
          <a:p>
            <a:pPr marL="180340" indent="-180340" algn="just">
              <a:lnSpc>
                <a:spcPct val="107000"/>
              </a:lnSpc>
              <a:spcAft>
                <a:spcPts val="800"/>
              </a:spcAft>
            </a:pPr>
            <a:r>
              <a:rPr lang="es-MX" dirty="0">
                <a:effectLst/>
                <a:ea typeface="Calibri" panose="020F0502020204030204" pitchFamily="34" charset="0"/>
                <a:cs typeface="Times New Roman" panose="02020603050405020304" pitchFamily="18" charset="0"/>
              </a:rPr>
              <a:t>6. Manual de Lineamientos de Seguridad para los Sistemas Informáticos.</a:t>
            </a:r>
            <a:endParaRPr lang="en-US" dirty="0">
              <a:effectLst/>
              <a:ea typeface="Calibri" panose="020F0502020204030204" pitchFamily="34" charset="0"/>
              <a:cs typeface="Times New Roman" panose="02020603050405020304" pitchFamily="18" charset="0"/>
            </a:endParaRPr>
          </a:p>
          <a:p>
            <a:pPr marL="180340" indent="-180340" algn="just">
              <a:lnSpc>
                <a:spcPct val="107000"/>
              </a:lnSpc>
              <a:spcAft>
                <a:spcPts val="800"/>
              </a:spcAft>
            </a:pPr>
            <a:endParaRPr lang="en-US" sz="2400" dirty="0">
              <a:effectLst/>
              <a:ea typeface="Calibri" panose="020F0502020204030204" pitchFamily="34" charset="0"/>
              <a:cs typeface="Times New Roman" panose="02020603050405020304" pitchFamily="18" charset="0"/>
            </a:endParaRPr>
          </a:p>
        </p:txBody>
      </p:sp>
      <p:sp>
        <p:nvSpPr>
          <p:cNvPr id="5" name="Rectángulo 4"/>
          <p:cNvSpPr/>
          <p:nvPr/>
        </p:nvSpPr>
        <p:spPr>
          <a:xfrm>
            <a:off x="0" y="6289376"/>
            <a:ext cx="2085827" cy="369332"/>
          </a:xfrm>
          <a:prstGeom prst="rect">
            <a:avLst/>
          </a:prstGeom>
        </p:spPr>
        <p:txBody>
          <a:bodyPr wrap="none">
            <a:spAutoFit/>
          </a:bodyPr>
          <a:lstStyle/>
          <a:p>
            <a:r>
              <a:rPr lang="es-MX" dirty="0"/>
              <a:t>Numeral </a:t>
            </a:r>
            <a:r>
              <a:rPr lang="es-MX" dirty="0" smtClean="0"/>
              <a:t>18 </a:t>
            </a:r>
            <a:r>
              <a:rPr lang="es-MX" dirty="0"/>
              <a:t>Anexo 8</a:t>
            </a:r>
          </a:p>
        </p:txBody>
      </p:sp>
    </p:spTree>
    <p:extLst>
      <p:ext uri="{BB962C8B-B14F-4D97-AF65-F5344CB8AC3E}">
        <p14:creationId xmlns:p14="http://schemas.microsoft.com/office/powerpoint/2010/main" val="2107847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6A7B285-7959-4124-A28A-1DE6341FB612}"/>
              </a:ext>
            </a:extLst>
          </p:cNvPr>
          <p:cNvSpPr>
            <a:spLocks noGrp="1"/>
          </p:cNvSpPr>
          <p:nvPr>
            <p:ph type="title"/>
          </p:nvPr>
        </p:nvSpPr>
        <p:spPr/>
        <p:txBody>
          <a:bodyPr/>
          <a:lstStyle/>
          <a:p>
            <a:r>
              <a:rPr lang="es-MX" dirty="0"/>
              <a:t>Página de Internet</a:t>
            </a:r>
            <a:endParaRPr lang="en-US" dirty="0"/>
          </a:p>
        </p:txBody>
      </p:sp>
      <p:pic>
        <p:nvPicPr>
          <p:cNvPr id="7" name="Marcador de contenido 6">
            <a:extLst>
              <a:ext uri="{FF2B5EF4-FFF2-40B4-BE49-F238E27FC236}">
                <a16:creationId xmlns:a16="http://schemas.microsoft.com/office/drawing/2014/main" xmlns="" id="{2632782A-0E5D-4912-836C-B341F34CAE37}"/>
              </a:ext>
            </a:extLst>
          </p:cNvPr>
          <p:cNvPicPr>
            <a:picLocks noGrp="1" noChangeAspect="1"/>
          </p:cNvPicPr>
          <p:nvPr>
            <p:ph idx="1"/>
          </p:nvPr>
        </p:nvPicPr>
        <p:blipFill>
          <a:blip r:embed="rId3"/>
          <a:stretch>
            <a:fillRect/>
          </a:stretch>
        </p:blipFill>
        <p:spPr>
          <a:xfrm>
            <a:off x="6194141" y="1325562"/>
            <a:ext cx="4491788" cy="4687509"/>
          </a:xfrm>
        </p:spPr>
      </p:pic>
      <p:pic>
        <p:nvPicPr>
          <p:cNvPr id="5" name="Imagen 4">
            <a:extLst>
              <a:ext uri="{FF2B5EF4-FFF2-40B4-BE49-F238E27FC236}">
                <a16:creationId xmlns:a16="http://schemas.microsoft.com/office/drawing/2014/main" xmlns="" id="{36357F6B-D441-4A56-B570-E285E2A1743C}"/>
              </a:ext>
            </a:extLst>
          </p:cNvPr>
          <p:cNvPicPr>
            <a:picLocks noChangeAspect="1"/>
          </p:cNvPicPr>
          <p:nvPr/>
        </p:nvPicPr>
        <p:blipFill>
          <a:blip r:embed="rId4"/>
          <a:stretch>
            <a:fillRect/>
          </a:stretch>
        </p:blipFill>
        <p:spPr>
          <a:xfrm>
            <a:off x="838200" y="1325563"/>
            <a:ext cx="5355941" cy="5167312"/>
          </a:xfrm>
          <a:prstGeom prst="rect">
            <a:avLst/>
          </a:prstGeom>
        </p:spPr>
      </p:pic>
      <p:sp>
        <p:nvSpPr>
          <p:cNvPr id="6" name="Rectángulo 5"/>
          <p:cNvSpPr/>
          <p:nvPr/>
        </p:nvSpPr>
        <p:spPr>
          <a:xfrm>
            <a:off x="0" y="6289376"/>
            <a:ext cx="2085827" cy="369332"/>
          </a:xfrm>
          <a:prstGeom prst="rect">
            <a:avLst/>
          </a:prstGeom>
        </p:spPr>
        <p:txBody>
          <a:bodyPr wrap="none">
            <a:spAutoFit/>
          </a:bodyPr>
          <a:lstStyle/>
          <a:p>
            <a:r>
              <a:rPr lang="es-MX" dirty="0"/>
              <a:t>Numeral </a:t>
            </a:r>
            <a:r>
              <a:rPr lang="es-MX" dirty="0" smtClean="0"/>
              <a:t>19 </a:t>
            </a:r>
            <a:r>
              <a:rPr lang="es-MX" dirty="0"/>
              <a:t>Anexo 8</a:t>
            </a:r>
          </a:p>
        </p:txBody>
      </p:sp>
    </p:spTree>
    <p:extLst>
      <p:ext uri="{BB962C8B-B14F-4D97-AF65-F5344CB8AC3E}">
        <p14:creationId xmlns:p14="http://schemas.microsoft.com/office/powerpoint/2010/main" val="2839492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6A7B285-7959-4124-A28A-1DE6341FB612}"/>
              </a:ext>
            </a:extLst>
          </p:cNvPr>
          <p:cNvSpPr>
            <a:spLocks noGrp="1"/>
          </p:cNvSpPr>
          <p:nvPr>
            <p:ph type="title"/>
          </p:nvPr>
        </p:nvSpPr>
        <p:spPr/>
        <p:txBody>
          <a:bodyPr/>
          <a:lstStyle/>
          <a:p>
            <a:r>
              <a:rPr lang="es-MX" dirty="0"/>
              <a:t>Página de Internet</a:t>
            </a:r>
            <a:endParaRPr lang="en-US" dirty="0"/>
          </a:p>
        </p:txBody>
      </p:sp>
      <p:pic>
        <p:nvPicPr>
          <p:cNvPr id="8" name="Imagen 7">
            <a:extLst>
              <a:ext uri="{FF2B5EF4-FFF2-40B4-BE49-F238E27FC236}">
                <a16:creationId xmlns:a16="http://schemas.microsoft.com/office/drawing/2014/main" xmlns="" id="{12940622-4C5E-42A2-9F02-02FF4190AEC8}"/>
              </a:ext>
            </a:extLst>
          </p:cNvPr>
          <p:cNvPicPr>
            <a:picLocks noChangeAspect="1"/>
          </p:cNvPicPr>
          <p:nvPr/>
        </p:nvPicPr>
        <p:blipFill>
          <a:blip r:embed="rId3"/>
          <a:stretch>
            <a:fillRect/>
          </a:stretch>
        </p:blipFill>
        <p:spPr>
          <a:xfrm>
            <a:off x="838200" y="1286583"/>
            <a:ext cx="4238530" cy="5117512"/>
          </a:xfrm>
          <a:prstGeom prst="rect">
            <a:avLst/>
          </a:prstGeom>
        </p:spPr>
      </p:pic>
      <p:sp>
        <p:nvSpPr>
          <p:cNvPr id="9" name="CuadroTexto 8">
            <a:extLst>
              <a:ext uri="{FF2B5EF4-FFF2-40B4-BE49-F238E27FC236}">
                <a16:creationId xmlns:a16="http://schemas.microsoft.com/office/drawing/2014/main" xmlns="" id="{6719D4E3-8B2F-43E5-8BAE-9F4191FC2E4C}"/>
              </a:ext>
            </a:extLst>
          </p:cNvPr>
          <p:cNvSpPr txBox="1"/>
          <p:nvPr/>
        </p:nvSpPr>
        <p:spPr>
          <a:xfrm>
            <a:off x="5184648" y="2221040"/>
            <a:ext cx="6169152" cy="1846659"/>
          </a:xfrm>
          <a:prstGeom prst="rect">
            <a:avLst/>
          </a:prstGeom>
          <a:noFill/>
        </p:spPr>
        <p:txBody>
          <a:bodyPr wrap="square" rtlCol="0">
            <a:spAutoFit/>
          </a:bodyPr>
          <a:lstStyle/>
          <a:p>
            <a:pPr algn="just"/>
            <a:r>
              <a:rPr lang="es-MX" sz="2400" dirty="0">
                <a:effectLst/>
                <a:latin typeface="Calibri" panose="020F0502020204030204" pitchFamily="34" charset="0"/>
                <a:ea typeface="Calibri" panose="020F0502020204030204" pitchFamily="34" charset="0"/>
                <a:cs typeface="Times New Roman" panose="02020603050405020304" pitchFamily="18" charset="0"/>
              </a:rPr>
              <a:t>El sitio </a:t>
            </a:r>
            <a:r>
              <a:rPr lang="es-MX" sz="2400" dirty="0" smtClean="0">
                <a:effectLst/>
                <a:latin typeface="Calibri" panose="020F0502020204030204" pitchFamily="34" charset="0"/>
                <a:ea typeface="Calibri" panose="020F0502020204030204" pitchFamily="34" charset="0"/>
                <a:cs typeface="Times New Roman" panose="02020603050405020304" pitchFamily="18" charset="0"/>
              </a:rPr>
              <a:t>cuenta </a:t>
            </a:r>
            <a:r>
              <a:rPr lang="es-MX" sz="2400" dirty="0">
                <a:effectLst/>
                <a:latin typeface="Calibri" panose="020F0502020204030204" pitchFamily="34" charset="0"/>
                <a:ea typeface="Calibri" panose="020F0502020204030204" pitchFamily="34" charset="0"/>
                <a:cs typeface="Times New Roman" panose="02020603050405020304" pitchFamily="18" charset="0"/>
              </a:rPr>
              <a:t>con </a:t>
            </a:r>
            <a:r>
              <a:rPr lang="es-MX" sz="2400" dirty="0" smtClean="0">
                <a:effectLst/>
                <a:latin typeface="Calibri" panose="020F0502020204030204" pitchFamily="34" charset="0"/>
                <a:ea typeface="Calibri" panose="020F0502020204030204" pitchFamily="34" charset="0"/>
                <a:cs typeface="Times New Roman" panose="02020603050405020304" pitchFamily="18" charset="0"/>
              </a:rPr>
              <a:t>apartados </a:t>
            </a:r>
            <a:r>
              <a:rPr lang="es-MX" sz="2400" dirty="0">
                <a:effectLst/>
                <a:latin typeface="Calibri" panose="020F0502020204030204" pitchFamily="34" charset="0"/>
                <a:ea typeface="Calibri" panose="020F0502020204030204" pitchFamily="34" charset="0"/>
                <a:cs typeface="Times New Roman" panose="02020603050405020304" pitchFamily="18" charset="0"/>
              </a:rPr>
              <a:t>donde la ciudadanía, entes fiscalizadores y evaluadores, pueden consultar información para la gestión, manejo y operación del fondo.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Rectángulo 4"/>
          <p:cNvSpPr/>
          <p:nvPr/>
        </p:nvSpPr>
        <p:spPr>
          <a:xfrm>
            <a:off x="0" y="6289376"/>
            <a:ext cx="2085827" cy="369332"/>
          </a:xfrm>
          <a:prstGeom prst="rect">
            <a:avLst/>
          </a:prstGeom>
        </p:spPr>
        <p:txBody>
          <a:bodyPr wrap="none">
            <a:spAutoFit/>
          </a:bodyPr>
          <a:lstStyle/>
          <a:p>
            <a:r>
              <a:rPr lang="es-MX" dirty="0"/>
              <a:t>Numeral </a:t>
            </a:r>
            <a:r>
              <a:rPr lang="es-MX" dirty="0" smtClean="0"/>
              <a:t>19 </a:t>
            </a:r>
            <a:r>
              <a:rPr lang="es-MX" dirty="0"/>
              <a:t>Anexo 8</a:t>
            </a:r>
          </a:p>
        </p:txBody>
      </p:sp>
    </p:spTree>
    <p:extLst>
      <p:ext uri="{BB962C8B-B14F-4D97-AF65-F5344CB8AC3E}">
        <p14:creationId xmlns:p14="http://schemas.microsoft.com/office/powerpoint/2010/main" val="3127913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E4E9A9-4D40-4E40-AFB2-446D8F078B76}"/>
              </a:ext>
            </a:extLst>
          </p:cNvPr>
          <p:cNvSpPr>
            <a:spLocks noGrp="1"/>
          </p:cNvSpPr>
          <p:nvPr>
            <p:ph type="title"/>
          </p:nvPr>
        </p:nvSpPr>
        <p:spPr/>
        <p:txBody>
          <a:bodyPr/>
          <a:lstStyle/>
          <a:p>
            <a:r>
              <a:rPr lang="es-MX" dirty="0" smtClean="0"/>
              <a:t>Capacitaciones</a:t>
            </a:r>
            <a:endParaRPr lang="es-MX" dirty="0"/>
          </a:p>
        </p:txBody>
      </p:sp>
      <p:sp>
        <p:nvSpPr>
          <p:cNvPr id="3" name="Marcador de contenido 2">
            <a:extLst>
              <a:ext uri="{FF2B5EF4-FFF2-40B4-BE49-F238E27FC236}">
                <a16:creationId xmlns:a16="http://schemas.microsoft.com/office/drawing/2014/main" xmlns="" id="{8BA5DF15-8A2C-4E03-AE87-4181B989AABD}"/>
              </a:ext>
            </a:extLst>
          </p:cNvPr>
          <p:cNvSpPr>
            <a:spLocks noGrp="1"/>
          </p:cNvSpPr>
          <p:nvPr>
            <p:ph idx="1"/>
          </p:nvPr>
        </p:nvSpPr>
        <p:spPr>
          <a:xfrm>
            <a:off x="838200" y="1402673"/>
            <a:ext cx="10515600" cy="5007006"/>
          </a:xfrm>
        </p:spPr>
        <p:txBody>
          <a:bodyPr>
            <a:normAutofit/>
          </a:bodyPr>
          <a:lstStyle/>
          <a:p>
            <a:pPr marL="0" indent="0" algn="just">
              <a:buNone/>
            </a:pPr>
            <a:r>
              <a:rPr lang="es-MX" sz="2400" dirty="0"/>
              <a:t>Las capacitaciones recibidas en cuanto al manejo del fondo fueron las impartidas por la Dirección de </a:t>
            </a:r>
            <a:r>
              <a:rPr lang="es-MX" sz="2400" dirty="0" smtClean="0"/>
              <a:t>CONEVAL, </a:t>
            </a:r>
            <a:r>
              <a:rPr lang="es-MX" sz="2400" dirty="0"/>
              <a:t>denominada </a:t>
            </a:r>
            <a:r>
              <a:rPr lang="es-MX" sz="2400" i="1" dirty="0"/>
              <a:t>“Evaluaciones del Ramo General 33 Federación -Estado” </a:t>
            </a:r>
            <a:r>
              <a:rPr lang="es-MX" sz="2400" dirty="0"/>
              <a:t>y los impartidos por el Órgano de Fiscalización Superior para el Estado de Veracruz-Llave “ORFIS” de </a:t>
            </a:r>
            <a:r>
              <a:rPr lang="es-MX" sz="2400" i="1" dirty="0"/>
              <a:t>“Criterios aplicables a la Contabilidad Gubernamental”</a:t>
            </a:r>
            <a:r>
              <a:rPr lang="es-MX" sz="2400" dirty="0"/>
              <a:t> y </a:t>
            </a:r>
            <a:r>
              <a:rPr lang="es-MX" sz="2400" i="1" dirty="0"/>
              <a:t>“Sistema de Evaluaciones de la Armonización Contable” (SEVAC</a:t>
            </a:r>
            <a:r>
              <a:rPr lang="es-MX" sz="2400" i="1" dirty="0" smtClean="0"/>
              <a:t>).</a:t>
            </a:r>
          </a:p>
          <a:p>
            <a:pPr marL="0" indent="0" algn="just">
              <a:buNone/>
            </a:pPr>
            <a:r>
              <a:rPr lang="es-MX" sz="2400" dirty="0" smtClean="0"/>
              <a:t>Se </a:t>
            </a:r>
            <a:r>
              <a:rPr lang="es-MX" sz="2400" dirty="0"/>
              <a:t>consideran insuficientes mismas que deben ir enfocadas al personal analista que recibe, opera, contabiliza, procesa los documentos y emite reportes financieros, no solo a personal directivo. </a:t>
            </a:r>
            <a:r>
              <a:rPr lang="es-MX" sz="2400" b="1" dirty="0"/>
              <a:t>Capacitaciones requeridas</a:t>
            </a:r>
            <a:r>
              <a:rPr lang="es-MX" sz="2400" b="1" dirty="0" smtClean="0"/>
              <a:t>:</a:t>
            </a:r>
          </a:p>
          <a:p>
            <a:pPr lvl="1"/>
            <a:r>
              <a:rPr lang="es-MX" dirty="0" smtClean="0"/>
              <a:t>Marco </a:t>
            </a:r>
            <a:r>
              <a:rPr lang="es-MX" dirty="0"/>
              <a:t>normativo de Aportaciones Federales y diferencia con las Participaciones Federales</a:t>
            </a:r>
          </a:p>
          <a:p>
            <a:pPr lvl="1"/>
            <a:r>
              <a:rPr lang="es-MX" dirty="0"/>
              <a:t>Marco normativo y origen del Fondo “FAETA”</a:t>
            </a:r>
          </a:p>
          <a:p>
            <a:pPr lvl="1"/>
            <a:r>
              <a:rPr lang="es-MX" dirty="0"/>
              <a:t>Manejo bancario del Fondo “FAETA”</a:t>
            </a:r>
          </a:p>
          <a:p>
            <a:pPr lvl="1"/>
            <a:r>
              <a:rPr lang="es-MX" dirty="0"/>
              <a:t>Destino, aplicación y objeto del Fondo “FAETA” Y rendimientos</a:t>
            </a:r>
          </a:p>
          <a:p>
            <a:endParaRPr lang="en-US" dirty="0"/>
          </a:p>
        </p:txBody>
      </p:sp>
      <p:sp>
        <p:nvSpPr>
          <p:cNvPr id="4" name="Rectángulo 3"/>
          <p:cNvSpPr/>
          <p:nvPr/>
        </p:nvSpPr>
        <p:spPr>
          <a:xfrm>
            <a:off x="0" y="6289376"/>
            <a:ext cx="2085827" cy="369332"/>
          </a:xfrm>
          <a:prstGeom prst="rect">
            <a:avLst/>
          </a:prstGeom>
        </p:spPr>
        <p:txBody>
          <a:bodyPr wrap="none">
            <a:spAutoFit/>
          </a:bodyPr>
          <a:lstStyle/>
          <a:p>
            <a:r>
              <a:rPr lang="es-MX" dirty="0"/>
              <a:t>Numeral </a:t>
            </a:r>
            <a:r>
              <a:rPr lang="es-MX" dirty="0" smtClean="0"/>
              <a:t>20 </a:t>
            </a:r>
            <a:r>
              <a:rPr lang="es-MX" dirty="0"/>
              <a:t>Anexo 8</a:t>
            </a:r>
          </a:p>
        </p:txBody>
      </p:sp>
    </p:spTree>
    <p:extLst>
      <p:ext uri="{BB962C8B-B14F-4D97-AF65-F5344CB8AC3E}">
        <p14:creationId xmlns:p14="http://schemas.microsoft.com/office/powerpoint/2010/main" val="390592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Constitución </a:t>
            </a:r>
            <a:r>
              <a:rPr lang="es-MX" dirty="0"/>
              <a:t>de la Ejecutora</a:t>
            </a:r>
          </a:p>
        </p:txBody>
      </p:sp>
      <p:sp>
        <p:nvSpPr>
          <p:cNvPr id="3" name="Marcador de contenido 2"/>
          <p:cNvSpPr>
            <a:spLocks noGrp="1"/>
          </p:cNvSpPr>
          <p:nvPr>
            <p:ph idx="1"/>
          </p:nvPr>
        </p:nvSpPr>
        <p:spPr>
          <a:xfrm>
            <a:off x="838200" y="1399496"/>
            <a:ext cx="10515600" cy="4351338"/>
          </a:xfrm>
        </p:spPr>
        <p:txBody>
          <a:bodyPr>
            <a:normAutofit lnSpcReduction="10000"/>
          </a:bodyPr>
          <a:lstStyle/>
          <a:p>
            <a:r>
              <a:rPr lang="es-MX" dirty="0"/>
              <a:t>Director General: Designado por el Gobernador del Estado</a:t>
            </a:r>
          </a:p>
          <a:p>
            <a:r>
              <a:rPr lang="es-MX" dirty="0"/>
              <a:t>Junta de Gobierno</a:t>
            </a:r>
          </a:p>
          <a:p>
            <a:pPr lvl="1"/>
            <a:r>
              <a:rPr lang="es-MX" dirty="0"/>
              <a:t>Presidente: El Gobernador del Estado</a:t>
            </a:r>
          </a:p>
          <a:p>
            <a:pPr lvl="1"/>
            <a:r>
              <a:rPr lang="es-MX" dirty="0"/>
              <a:t>Vocales:</a:t>
            </a:r>
          </a:p>
          <a:p>
            <a:pPr lvl="2"/>
            <a:r>
              <a:rPr lang="es-MX" dirty="0"/>
              <a:t>El titular de la Secretaría de Educación de Veracruz</a:t>
            </a:r>
          </a:p>
          <a:p>
            <a:pPr lvl="2"/>
            <a:r>
              <a:rPr lang="es-MX" dirty="0"/>
              <a:t>El titular de la Secretaría de Finanzas y Planeación</a:t>
            </a:r>
          </a:p>
          <a:p>
            <a:pPr lvl="2"/>
            <a:r>
              <a:rPr lang="es-MX" dirty="0"/>
              <a:t>Un representante del Instituto Nacional para la Educación de los Adultos</a:t>
            </a:r>
          </a:p>
          <a:p>
            <a:pPr lvl="2"/>
            <a:r>
              <a:rPr lang="es-MX" dirty="0"/>
              <a:t>El representante de la Secretaría de Educación Pública en el Estado</a:t>
            </a:r>
          </a:p>
          <a:p>
            <a:pPr lvl="2"/>
            <a:r>
              <a:rPr lang="es-MX" dirty="0"/>
              <a:t>El representante de la Secretaría de Desarrollo Social en el Estado</a:t>
            </a:r>
          </a:p>
          <a:p>
            <a:pPr lvl="2"/>
            <a:r>
              <a:rPr lang="es-MX" dirty="0"/>
              <a:t>Un presidente municipal, que representa a los ayuntamientos del estado</a:t>
            </a:r>
          </a:p>
          <a:p>
            <a:pPr lvl="2"/>
            <a:r>
              <a:rPr lang="es-MX" dirty="0"/>
              <a:t>El presidente del patronato de Fomento Educativo del Estado de Veracruz, A.C.</a:t>
            </a:r>
          </a:p>
          <a:p>
            <a:pPr lvl="2"/>
            <a:r>
              <a:rPr lang="es-MX" dirty="0"/>
              <a:t>Dos miembros designados por el presidente, que deberán pertenecer al sector público</a:t>
            </a:r>
          </a:p>
        </p:txBody>
      </p:sp>
      <p:sp>
        <p:nvSpPr>
          <p:cNvPr id="5" name="Rectángulo 4"/>
          <p:cNvSpPr/>
          <p:nvPr/>
        </p:nvSpPr>
        <p:spPr>
          <a:xfrm>
            <a:off x="0" y="6289376"/>
            <a:ext cx="1968809" cy="369332"/>
          </a:xfrm>
          <a:prstGeom prst="rect">
            <a:avLst/>
          </a:prstGeom>
        </p:spPr>
        <p:txBody>
          <a:bodyPr wrap="none">
            <a:spAutoFit/>
          </a:bodyPr>
          <a:lstStyle/>
          <a:p>
            <a:r>
              <a:rPr lang="es-MX" dirty="0"/>
              <a:t>Numeral 2 Anexo 8</a:t>
            </a:r>
          </a:p>
        </p:txBody>
      </p:sp>
    </p:spTree>
    <p:extLst>
      <p:ext uri="{BB962C8B-B14F-4D97-AF65-F5344CB8AC3E}">
        <p14:creationId xmlns:p14="http://schemas.microsoft.com/office/powerpoint/2010/main" val="1624640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FODA</a:t>
            </a:r>
            <a:endParaRPr lang="es-MX" dirty="0"/>
          </a:p>
        </p:txBody>
      </p:sp>
      <p:sp>
        <p:nvSpPr>
          <p:cNvPr id="4" name="CuadroTexto 3"/>
          <p:cNvSpPr txBox="1"/>
          <p:nvPr/>
        </p:nvSpPr>
        <p:spPr>
          <a:xfrm>
            <a:off x="838201" y="1690688"/>
            <a:ext cx="5165434" cy="3970318"/>
          </a:xfrm>
          <a:prstGeom prst="rect">
            <a:avLst/>
          </a:prstGeom>
          <a:noFill/>
        </p:spPr>
        <p:txBody>
          <a:bodyPr wrap="square" rtlCol="0">
            <a:spAutoFit/>
          </a:bodyPr>
          <a:lstStyle/>
          <a:p>
            <a:r>
              <a:rPr lang="es-MX" b="1" dirty="0" smtClean="0"/>
              <a:t>Fortalezas</a:t>
            </a:r>
          </a:p>
          <a:p>
            <a:endParaRPr lang="es-MX" b="1" dirty="0"/>
          </a:p>
          <a:p>
            <a:pPr algn="just"/>
            <a:r>
              <a:rPr lang="es-MX" dirty="0"/>
              <a:t>- La Institución cuenta con Sistemas donde se concentra la información relativa a la operación, manejo y reporte del Fondo.</a:t>
            </a:r>
          </a:p>
          <a:p>
            <a:pPr algn="just"/>
            <a:r>
              <a:rPr lang="es-MX" dirty="0"/>
              <a:t>- Se cuenta con el apoyo institucional de los trabajadores y las figuras, así como motivación para innovar en sus actividades.</a:t>
            </a:r>
          </a:p>
          <a:p>
            <a:pPr algn="just"/>
            <a:r>
              <a:rPr lang="es-MX" dirty="0"/>
              <a:t>- Se tuvo pronta respuesta para acatar las instrucciones de las autoridades para minimizar el riesgo de contagios entre los trabajadores.</a:t>
            </a:r>
          </a:p>
          <a:p>
            <a:pPr algn="just"/>
            <a:r>
              <a:rPr lang="es-MX" dirty="0"/>
              <a:t>- Se implementaron de manera oportuna protocolos de higiene y seguridad, así como adecuación de espacios de trabajo para proteger a los trabajadores.</a:t>
            </a:r>
          </a:p>
        </p:txBody>
      </p:sp>
      <p:sp>
        <p:nvSpPr>
          <p:cNvPr id="6" name="CuadroTexto 5"/>
          <p:cNvSpPr txBox="1"/>
          <p:nvPr/>
        </p:nvSpPr>
        <p:spPr>
          <a:xfrm>
            <a:off x="6003636" y="1690688"/>
            <a:ext cx="5350164" cy="3139321"/>
          </a:xfrm>
          <a:prstGeom prst="rect">
            <a:avLst/>
          </a:prstGeom>
          <a:noFill/>
        </p:spPr>
        <p:txBody>
          <a:bodyPr wrap="square" rtlCol="0">
            <a:spAutoFit/>
          </a:bodyPr>
          <a:lstStyle/>
          <a:p>
            <a:r>
              <a:rPr lang="es-MX" b="1" dirty="0"/>
              <a:t>Oportunidades </a:t>
            </a:r>
            <a:endParaRPr lang="es-MX" b="1" dirty="0" smtClean="0"/>
          </a:p>
          <a:p>
            <a:endParaRPr lang="es-MX" dirty="0" smtClean="0"/>
          </a:p>
          <a:p>
            <a:pPr algn="just"/>
            <a:r>
              <a:rPr lang="es-MX" dirty="0" smtClean="0"/>
              <a:t>- Se </a:t>
            </a:r>
            <a:r>
              <a:rPr lang="es-MX" dirty="0"/>
              <a:t>desarrolló de manera remota el trabajo de operación, reporte y manejo del Fondo con los beneficiarios y las distintas instancias evaluadoras, fiscalizadoras y de manejo del </a:t>
            </a:r>
            <a:r>
              <a:rPr lang="es-MX" dirty="0" smtClean="0"/>
              <a:t>FAETA.</a:t>
            </a:r>
          </a:p>
          <a:p>
            <a:pPr algn="just"/>
            <a:endParaRPr lang="es-MX" dirty="0"/>
          </a:p>
          <a:p>
            <a:pPr algn="just"/>
            <a:r>
              <a:rPr lang="es-MX" dirty="0" smtClean="0"/>
              <a:t>- </a:t>
            </a:r>
            <a:r>
              <a:rPr lang="es-MX" dirty="0"/>
              <a:t>Se llevaron a cabo acciones de asesoría en red, donde las Figuras Operativas asesoraron a través de las Tecnologías de la Información a los Educandos.</a:t>
            </a:r>
          </a:p>
          <a:p>
            <a:endParaRPr lang="es-MX" dirty="0"/>
          </a:p>
        </p:txBody>
      </p:sp>
      <p:sp>
        <p:nvSpPr>
          <p:cNvPr id="7" name="Rectángulo 6"/>
          <p:cNvSpPr/>
          <p:nvPr/>
        </p:nvSpPr>
        <p:spPr>
          <a:xfrm>
            <a:off x="0" y="6289376"/>
            <a:ext cx="2085827" cy="369332"/>
          </a:xfrm>
          <a:prstGeom prst="rect">
            <a:avLst/>
          </a:prstGeom>
        </p:spPr>
        <p:txBody>
          <a:bodyPr wrap="none">
            <a:spAutoFit/>
          </a:bodyPr>
          <a:lstStyle/>
          <a:p>
            <a:r>
              <a:rPr lang="es-MX" dirty="0"/>
              <a:t>Numeral </a:t>
            </a:r>
            <a:r>
              <a:rPr lang="es-MX" dirty="0" smtClean="0"/>
              <a:t>21 </a:t>
            </a:r>
            <a:r>
              <a:rPr lang="es-MX" dirty="0"/>
              <a:t>Anexo 8</a:t>
            </a:r>
          </a:p>
        </p:txBody>
      </p:sp>
    </p:spTree>
    <p:extLst>
      <p:ext uri="{BB962C8B-B14F-4D97-AF65-F5344CB8AC3E}">
        <p14:creationId xmlns:p14="http://schemas.microsoft.com/office/powerpoint/2010/main" val="4243196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FODA</a:t>
            </a:r>
            <a:endParaRPr lang="es-MX" dirty="0"/>
          </a:p>
        </p:txBody>
      </p:sp>
      <p:sp>
        <p:nvSpPr>
          <p:cNvPr id="4" name="CuadroTexto 3"/>
          <p:cNvSpPr txBox="1"/>
          <p:nvPr/>
        </p:nvSpPr>
        <p:spPr>
          <a:xfrm>
            <a:off x="838201" y="1690688"/>
            <a:ext cx="5165434" cy="2585323"/>
          </a:xfrm>
          <a:prstGeom prst="rect">
            <a:avLst/>
          </a:prstGeom>
          <a:noFill/>
        </p:spPr>
        <p:txBody>
          <a:bodyPr wrap="square" rtlCol="0">
            <a:spAutoFit/>
          </a:bodyPr>
          <a:lstStyle/>
          <a:p>
            <a:r>
              <a:rPr lang="es-MX" b="1" dirty="0" smtClean="0"/>
              <a:t>Debilidades</a:t>
            </a:r>
          </a:p>
          <a:p>
            <a:endParaRPr lang="es-MX" dirty="0"/>
          </a:p>
          <a:p>
            <a:pPr algn="just"/>
            <a:r>
              <a:rPr lang="es-MX" dirty="0"/>
              <a:t>- La falta de Asesoría presencia a los educandos, derivado de los distintos comunicados de las autoridades </a:t>
            </a:r>
            <a:r>
              <a:rPr lang="es-MX" dirty="0" smtClean="0"/>
              <a:t>competentes.</a:t>
            </a:r>
            <a:endParaRPr lang="es-MX" dirty="0"/>
          </a:p>
          <a:p>
            <a:pPr algn="just"/>
            <a:r>
              <a:rPr lang="es-MX" dirty="0"/>
              <a:t>- No se llevó a cabo incorporación de educandos.</a:t>
            </a:r>
          </a:p>
          <a:p>
            <a:pPr algn="just"/>
            <a:r>
              <a:rPr lang="es-MX" dirty="0"/>
              <a:t>- No se realizaron evaluaciones en papel, lo que afectó a los educandos que no tienen acceso a estas </a:t>
            </a:r>
            <a:r>
              <a:rPr lang="es-MX" dirty="0" smtClean="0"/>
              <a:t>tecnologías.</a:t>
            </a:r>
            <a:endParaRPr lang="es-MX" dirty="0"/>
          </a:p>
        </p:txBody>
      </p:sp>
      <p:sp>
        <p:nvSpPr>
          <p:cNvPr id="6" name="CuadroTexto 5"/>
          <p:cNvSpPr txBox="1"/>
          <p:nvPr/>
        </p:nvSpPr>
        <p:spPr>
          <a:xfrm>
            <a:off x="6003636" y="1690688"/>
            <a:ext cx="5350164" cy="2308324"/>
          </a:xfrm>
          <a:prstGeom prst="rect">
            <a:avLst/>
          </a:prstGeom>
          <a:noFill/>
        </p:spPr>
        <p:txBody>
          <a:bodyPr wrap="square" rtlCol="0">
            <a:spAutoFit/>
          </a:bodyPr>
          <a:lstStyle/>
          <a:p>
            <a:r>
              <a:rPr lang="es-MX" b="1" dirty="0" smtClean="0"/>
              <a:t>Amenazas</a:t>
            </a:r>
          </a:p>
          <a:p>
            <a:endParaRPr lang="es-MX" dirty="0"/>
          </a:p>
          <a:p>
            <a:pPr algn="just"/>
            <a:r>
              <a:rPr lang="es-MX" dirty="0"/>
              <a:t>- Existe incertidumbre por parte de los educandos respecto a el reinicio de las asesorías presenciales por parte del Instituto.</a:t>
            </a:r>
          </a:p>
          <a:p>
            <a:pPr algn="just"/>
            <a:r>
              <a:rPr lang="es-MX" dirty="0"/>
              <a:t>- La actual situación sanitaria en el territorio limita la prestación del servicio.</a:t>
            </a:r>
          </a:p>
          <a:p>
            <a:endParaRPr lang="es-MX" dirty="0"/>
          </a:p>
        </p:txBody>
      </p:sp>
      <p:sp>
        <p:nvSpPr>
          <p:cNvPr id="5" name="Rectángulo 4"/>
          <p:cNvSpPr/>
          <p:nvPr/>
        </p:nvSpPr>
        <p:spPr>
          <a:xfrm>
            <a:off x="0" y="6289376"/>
            <a:ext cx="2085827" cy="369332"/>
          </a:xfrm>
          <a:prstGeom prst="rect">
            <a:avLst/>
          </a:prstGeom>
        </p:spPr>
        <p:txBody>
          <a:bodyPr wrap="none">
            <a:spAutoFit/>
          </a:bodyPr>
          <a:lstStyle/>
          <a:p>
            <a:r>
              <a:rPr lang="es-MX" dirty="0"/>
              <a:t>Numeral </a:t>
            </a:r>
            <a:r>
              <a:rPr lang="es-MX" dirty="0" smtClean="0"/>
              <a:t>21 </a:t>
            </a:r>
            <a:r>
              <a:rPr lang="es-MX" dirty="0"/>
              <a:t>Anexo 8</a:t>
            </a:r>
          </a:p>
        </p:txBody>
      </p:sp>
    </p:spTree>
    <p:extLst>
      <p:ext uri="{BB962C8B-B14F-4D97-AF65-F5344CB8AC3E}">
        <p14:creationId xmlns:p14="http://schemas.microsoft.com/office/powerpoint/2010/main" val="2501774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Buenas prácticas</a:t>
            </a:r>
            <a:endParaRPr lang="es-MX" dirty="0"/>
          </a:p>
        </p:txBody>
      </p:sp>
      <p:sp>
        <p:nvSpPr>
          <p:cNvPr id="3" name="Marcador de contenido 2"/>
          <p:cNvSpPr>
            <a:spLocks noGrp="1"/>
          </p:cNvSpPr>
          <p:nvPr>
            <p:ph idx="1"/>
          </p:nvPr>
        </p:nvSpPr>
        <p:spPr>
          <a:xfrm>
            <a:off x="838200" y="1398667"/>
            <a:ext cx="5358414" cy="4351338"/>
          </a:xfrm>
        </p:spPr>
        <p:txBody>
          <a:bodyPr>
            <a:normAutofit fontScale="92500" lnSpcReduction="10000"/>
          </a:bodyPr>
          <a:lstStyle/>
          <a:p>
            <a:pPr lvl="0" algn="just">
              <a:lnSpc>
                <a:spcPct val="100000"/>
              </a:lnSpc>
            </a:pPr>
            <a:r>
              <a:rPr lang="es-MX" sz="2400" dirty="0"/>
              <a:t>La implementación de las actividades laborales bajo la modalidad de “Trabajo en casa”, lo que permitió continuar la operatividad en las actividades esenciales y no esenciales, a fin de cumplir con los compromisos financieros en el periodo, así como cierre contable del mes y del cierre del ejercicio fiscal 2020.</a:t>
            </a:r>
          </a:p>
          <a:p>
            <a:pPr lvl="0" algn="just"/>
            <a:r>
              <a:rPr lang="es-MX" sz="2400" dirty="0"/>
              <a:t>La salvaguarda en materia de salud de todos los trabajadores que realizaron las labores administrativas, mediante la implementación de filtros sanitarios en las Instalaciones de las Oficinas Centrales.</a:t>
            </a:r>
          </a:p>
          <a:p>
            <a:endParaRPr lang="es-MX" dirty="0">
              <a:latin typeface="+mj-lt"/>
            </a:endParaRPr>
          </a:p>
        </p:txBody>
      </p:sp>
      <p:sp>
        <p:nvSpPr>
          <p:cNvPr id="4" name="CuadroTexto 3"/>
          <p:cNvSpPr txBox="1"/>
          <p:nvPr/>
        </p:nvSpPr>
        <p:spPr>
          <a:xfrm>
            <a:off x="6374167" y="1348801"/>
            <a:ext cx="4979633" cy="4747200"/>
          </a:xfrm>
          <a:prstGeom prst="rect">
            <a:avLst/>
          </a:prstGeom>
        </p:spPr>
        <p:txBody>
          <a:bodyPr vert="horz" lIns="91440" tIns="45720" rIns="91440" bIns="45720" rtlCol="0">
            <a:normAutofit/>
          </a:bodyPr>
          <a:lstStyle>
            <a:lvl1pPr marL="228600" lvl="0" indent="-228600" algn="just">
              <a:lnSpc>
                <a:spcPct val="100000"/>
              </a:lnSpc>
              <a:spcBef>
                <a:spcPts val="1000"/>
              </a:spcBef>
              <a:buFont typeface="Arial" panose="020B0604020202020204" pitchFamily="34" charset="0"/>
              <a:buChar char="•"/>
              <a:defRPr sz="24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sz="2000" dirty="0"/>
              <a:t>Distribución de material de limpieza en Oficinas Centrales, Almacenes y en las 25 Coordinaciones de Zona distribuidas a todo lo largo y ancho del Estado de Veracruz.</a:t>
            </a:r>
          </a:p>
          <a:p>
            <a:r>
              <a:rPr lang="es-MX" sz="2000" dirty="0"/>
              <a:t>Distribución de Kits de limpieza para realizar protocolos de desinfección e higiene para la protección de usuarios participantes en la “Jornada Emergente de Aplicación de Exámenes en Línea en Coordinaciones de Zona y Plazas Comunitarias Sedes”, en los meses de octubre y noviembre del ejercicio 2020.</a:t>
            </a:r>
          </a:p>
          <a:p>
            <a:r>
              <a:rPr lang="es-MX" sz="2000" dirty="0" err="1"/>
              <a:t>Sanitización</a:t>
            </a:r>
            <a:r>
              <a:rPr lang="es-MX" sz="2000" dirty="0"/>
              <a:t> de las Instalaciones de Oficinas Centrales, durante dos veces al mes.</a:t>
            </a:r>
          </a:p>
        </p:txBody>
      </p:sp>
    </p:spTree>
    <p:extLst>
      <p:ext uri="{BB962C8B-B14F-4D97-AF65-F5344CB8AC3E}">
        <p14:creationId xmlns:p14="http://schemas.microsoft.com/office/powerpoint/2010/main" val="3937489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Consecuencias y adversidades</a:t>
            </a:r>
            <a:endParaRPr lang="es-MX" dirty="0"/>
          </a:p>
        </p:txBody>
      </p:sp>
      <p:sp>
        <p:nvSpPr>
          <p:cNvPr id="3" name="Marcador de contenido 2"/>
          <p:cNvSpPr>
            <a:spLocks noGrp="1"/>
          </p:cNvSpPr>
          <p:nvPr>
            <p:ph idx="1"/>
          </p:nvPr>
        </p:nvSpPr>
        <p:spPr/>
        <p:txBody>
          <a:bodyPr/>
          <a:lstStyle/>
          <a:p>
            <a:pPr marL="0" indent="0" algn="just">
              <a:buNone/>
            </a:pPr>
            <a:r>
              <a:rPr lang="es-MX" dirty="0"/>
              <a:t>Que se haya obtenido un subejercicio, ya que, a raíz de la emergencia sanitaria, se detuvo el trabajo en campo, lo que ocasionó una disminución sustantiva en el cumplimiento de metas y por ende, que al cierre del ejercicio, haya quedado en el capítulo 4000, una </a:t>
            </a:r>
            <a:r>
              <a:rPr lang="es-MX" dirty="0" smtClean="0"/>
              <a:t>cantidad </a:t>
            </a:r>
            <a:r>
              <a:rPr lang="es-MX" dirty="0"/>
              <a:t>de recursos sin ejercer, al no haber pago de apoyos económicos a figuras solidarias, impactando de manera negativa el cumplimiento de metas.</a:t>
            </a:r>
          </a:p>
          <a:p>
            <a:endParaRPr lang="es-MX" dirty="0"/>
          </a:p>
        </p:txBody>
      </p:sp>
    </p:spTree>
    <p:extLst>
      <p:ext uri="{BB962C8B-B14F-4D97-AF65-F5344CB8AC3E}">
        <p14:creationId xmlns:p14="http://schemas.microsoft.com/office/powerpoint/2010/main" val="705014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34580"/>
            <a:ext cx="10515600" cy="1325563"/>
          </a:xfrm>
        </p:spPr>
        <p:txBody>
          <a:bodyPr/>
          <a:lstStyle/>
          <a:p>
            <a:r>
              <a:rPr lang="es-MX" dirty="0" smtClean="0"/>
              <a:t>Cambios en el manejo del Fondo por la pandemia</a:t>
            </a:r>
            <a:endParaRPr lang="es-MX" dirty="0"/>
          </a:p>
        </p:txBody>
      </p:sp>
      <p:sp>
        <p:nvSpPr>
          <p:cNvPr id="3" name="Marcador de contenido 2"/>
          <p:cNvSpPr>
            <a:spLocks noGrp="1"/>
          </p:cNvSpPr>
          <p:nvPr>
            <p:ph idx="1"/>
          </p:nvPr>
        </p:nvSpPr>
        <p:spPr>
          <a:xfrm>
            <a:off x="838200" y="2580228"/>
            <a:ext cx="10515600" cy="2111845"/>
          </a:xfrm>
        </p:spPr>
        <p:txBody>
          <a:bodyPr/>
          <a:lstStyle/>
          <a:p>
            <a:pPr marL="0" indent="0" algn="just">
              <a:buNone/>
            </a:pPr>
            <a:r>
              <a:rPr lang="es-MX" dirty="0" smtClean="0"/>
              <a:t>No se originaron cambios en el manejo del FAETA, </a:t>
            </a:r>
            <a:r>
              <a:rPr lang="es-MX" dirty="0"/>
              <a:t>porque la operación y manejo del fondo se realiza en apego a la normatividad </a:t>
            </a:r>
            <a:r>
              <a:rPr lang="es-MX" dirty="0" smtClean="0"/>
              <a:t>aplicable</a:t>
            </a:r>
            <a:r>
              <a:rPr lang="es-MX" dirty="0"/>
              <a:t>, como es la Ley de Coordinación Fiscal y el Presupuesto de Egresos de la Federación, por lo tanto, la emergencia sanitaria, no impacta en este sentido la maneja de ejercer los recursos.</a:t>
            </a:r>
          </a:p>
        </p:txBody>
      </p:sp>
    </p:spTree>
    <p:extLst>
      <p:ext uri="{BB962C8B-B14F-4D97-AF65-F5344CB8AC3E}">
        <p14:creationId xmlns:p14="http://schemas.microsoft.com/office/powerpoint/2010/main" val="4013342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Principales retos para el 2021</a:t>
            </a:r>
            <a:endParaRPr lang="es-MX" dirty="0"/>
          </a:p>
        </p:txBody>
      </p:sp>
      <p:sp>
        <p:nvSpPr>
          <p:cNvPr id="3" name="CuadroTexto 2"/>
          <p:cNvSpPr txBox="1"/>
          <p:nvPr/>
        </p:nvSpPr>
        <p:spPr>
          <a:xfrm>
            <a:off x="838200" y="1690688"/>
            <a:ext cx="10515600" cy="3139321"/>
          </a:xfrm>
          <a:prstGeom prst="rect">
            <a:avLst/>
          </a:prstGeom>
          <a:noFill/>
        </p:spPr>
        <p:txBody>
          <a:bodyPr wrap="square" rtlCol="0">
            <a:spAutoFit/>
          </a:bodyPr>
          <a:lstStyle/>
          <a:p>
            <a:pPr algn="just"/>
            <a:r>
              <a:rPr lang="es-MX" dirty="0" smtClean="0"/>
              <a:t>En principio, retomar las buenas prácticas de las Jornadas de Acreditación e incluir la Incorporación de educandos mediante campañas que den a conocer los servicios del Instituto y los requisitos para poder ser beneficiario del Programa.</a:t>
            </a:r>
          </a:p>
          <a:p>
            <a:pPr algn="just"/>
            <a:endParaRPr lang="es-MX" dirty="0" smtClean="0"/>
          </a:p>
          <a:p>
            <a:pPr algn="just"/>
            <a:r>
              <a:rPr lang="es-MX" dirty="0" smtClean="0"/>
              <a:t>Empezar a trabajar en el paulatino regreso a actividades presenciales con los educandos en tanto las autoridades competentes lo permitan.</a:t>
            </a:r>
          </a:p>
          <a:p>
            <a:pPr algn="just"/>
            <a:endParaRPr lang="es-MX" dirty="0"/>
          </a:p>
          <a:p>
            <a:pPr algn="just"/>
            <a:r>
              <a:rPr lang="es-MX" dirty="0" smtClean="0"/>
              <a:t>Continuar con los servicios de atención a distancia como una herramienta de avance académico para los educandos que tienen acceso a ella.</a:t>
            </a:r>
          </a:p>
          <a:p>
            <a:pPr algn="just"/>
            <a:endParaRPr lang="es-MX" dirty="0"/>
          </a:p>
          <a:p>
            <a:pPr algn="just"/>
            <a:endParaRPr lang="es-MX" dirty="0"/>
          </a:p>
        </p:txBody>
      </p:sp>
    </p:spTree>
    <p:extLst>
      <p:ext uri="{BB962C8B-B14F-4D97-AF65-F5344CB8AC3E}">
        <p14:creationId xmlns:p14="http://schemas.microsoft.com/office/powerpoint/2010/main" val="2938046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Constitución de la Ejecutora</a:t>
            </a:r>
          </a:p>
        </p:txBody>
      </p:sp>
      <p:pic>
        <p:nvPicPr>
          <p:cNvPr id="4" name="Marcador de contenido 3"/>
          <p:cNvPicPr>
            <a:picLocks noGrp="1" noChangeAspect="1"/>
          </p:cNvPicPr>
          <p:nvPr>
            <p:ph idx="1"/>
          </p:nvPr>
        </p:nvPicPr>
        <p:blipFill>
          <a:blip r:embed="rId3"/>
          <a:stretch>
            <a:fillRect/>
          </a:stretch>
        </p:blipFill>
        <p:spPr>
          <a:xfrm>
            <a:off x="838200" y="1289949"/>
            <a:ext cx="10515601" cy="4720237"/>
          </a:xfrm>
          <a:prstGeom prst="rect">
            <a:avLst/>
          </a:prstGeom>
        </p:spPr>
      </p:pic>
      <p:sp>
        <p:nvSpPr>
          <p:cNvPr id="5" name="Rectángulo 4"/>
          <p:cNvSpPr/>
          <p:nvPr/>
        </p:nvSpPr>
        <p:spPr>
          <a:xfrm>
            <a:off x="0" y="6289376"/>
            <a:ext cx="1968809" cy="369332"/>
          </a:xfrm>
          <a:prstGeom prst="rect">
            <a:avLst/>
          </a:prstGeom>
        </p:spPr>
        <p:txBody>
          <a:bodyPr wrap="none">
            <a:spAutoFit/>
          </a:bodyPr>
          <a:lstStyle/>
          <a:p>
            <a:r>
              <a:rPr lang="es-MX" dirty="0"/>
              <a:t>Numeral 2 Anexo 8</a:t>
            </a:r>
          </a:p>
        </p:txBody>
      </p:sp>
    </p:spTree>
    <p:extLst>
      <p:ext uri="{BB962C8B-B14F-4D97-AF65-F5344CB8AC3E}">
        <p14:creationId xmlns:p14="http://schemas.microsoft.com/office/powerpoint/2010/main" val="1486999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94103"/>
            <a:ext cx="10515600" cy="1325563"/>
          </a:xfrm>
        </p:spPr>
        <p:txBody>
          <a:bodyPr/>
          <a:lstStyle/>
          <a:p>
            <a:r>
              <a:rPr lang="es-MX" dirty="0"/>
              <a:t>Marco Normativo</a:t>
            </a:r>
          </a:p>
        </p:txBody>
      </p:sp>
      <p:sp>
        <p:nvSpPr>
          <p:cNvPr id="3" name="Marcador de contenido 2"/>
          <p:cNvSpPr>
            <a:spLocks noGrp="1"/>
          </p:cNvSpPr>
          <p:nvPr>
            <p:ph idx="1"/>
          </p:nvPr>
        </p:nvSpPr>
        <p:spPr>
          <a:xfrm>
            <a:off x="838199" y="1443884"/>
            <a:ext cx="10596239" cy="4442011"/>
          </a:xfrm>
        </p:spPr>
        <p:txBody>
          <a:bodyPr>
            <a:normAutofit fontScale="40000" lnSpcReduction="20000"/>
          </a:bodyPr>
          <a:lstStyle/>
          <a:p>
            <a:endParaRPr lang="es-MX" dirty="0"/>
          </a:p>
          <a:p>
            <a:pPr algn="just"/>
            <a:r>
              <a:rPr lang="es-ES" dirty="0"/>
              <a:t>Constitución Política de los Estados Unidos Mexicanos, artículos 26 y 134; </a:t>
            </a:r>
          </a:p>
          <a:p>
            <a:pPr algn="just"/>
            <a:r>
              <a:rPr lang="es-ES" dirty="0"/>
              <a:t>Ley de Planeación, artículos 22, 24, 26 y 27; </a:t>
            </a:r>
          </a:p>
          <a:p>
            <a:pPr algn="just"/>
            <a:r>
              <a:rPr lang="es-ES" dirty="0"/>
              <a:t>Ley número 12 de Planeación del Estado de Veracruz, artículos 12, 15, 26, 28 y 31; </a:t>
            </a:r>
          </a:p>
          <a:p>
            <a:pPr algn="just"/>
            <a:r>
              <a:rPr lang="es-ES" dirty="0"/>
              <a:t>Ley Federal de Presupuesto y Responsabilidad Hacendaria, artículos 23 y 24; </a:t>
            </a:r>
          </a:p>
          <a:p>
            <a:pPr algn="just"/>
            <a:r>
              <a:rPr lang="es-ES" dirty="0"/>
              <a:t>Ley de Coordinación Fiscal, artículos 25,42, 43 y 49; </a:t>
            </a:r>
          </a:p>
          <a:p>
            <a:pPr algn="just"/>
            <a:r>
              <a:rPr lang="es-ES" dirty="0"/>
              <a:t>Ley General de Educación 2019; </a:t>
            </a:r>
          </a:p>
          <a:p>
            <a:pPr algn="just"/>
            <a:r>
              <a:rPr lang="es-ES" dirty="0"/>
              <a:t>Ley de Educación del Estado de Veracruz de Ignacio de la Llave, última actualización 2020; </a:t>
            </a:r>
          </a:p>
          <a:p>
            <a:pPr algn="just"/>
            <a:r>
              <a:rPr lang="es-ES" dirty="0"/>
              <a:t>Decreto número 525 de Presupuesto de Egresos del Gobierno del Estado de Veracruz para el Ejercicio Fiscal 2020; </a:t>
            </a:r>
          </a:p>
          <a:p>
            <a:pPr algn="just"/>
            <a:r>
              <a:rPr lang="es-ES" dirty="0"/>
              <a:t>Decreto por el que se Crea el Instituto Veracruzano de Educación para los Adultos; </a:t>
            </a:r>
          </a:p>
          <a:p>
            <a:pPr algn="just"/>
            <a:r>
              <a:rPr lang="es-ES" dirty="0"/>
              <a:t>Estatuto Orgánico del Instituto Veracruzano de Educación para los Adultos; </a:t>
            </a:r>
          </a:p>
          <a:p>
            <a:pPr algn="just"/>
            <a:r>
              <a:rPr lang="es-ES" dirty="0"/>
              <a:t>Acuerdo número 34/12/19 por el que se emiten las Reglas de Operación del Programa Educación para Adultos del INEA para el ejercicio fiscal 2020; </a:t>
            </a:r>
          </a:p>
          <a:p>
            <a:pPr algn="just"/>
            <a:r>
              <a:rPr lang="es-ES" dirty="0"/>
              <a:t>Plan Nacional de Desarrollo 2019-2024; </a:t>
            </a:r>
          </a:p>
          <a:p>
            <a:pPr algn="just"/>
            <a:r>
              <a:rPr lang="es-ES" dirty="0"/>
              <a:t>Plan Veracruzano de Desarrollo 2019-2024; </a:t>
            </a:r>
          </a:p>
          <a:p>
            <a:pPr algn="just"/>
            <a:r>
              <a:rPr lang="es-ES" dirty="0"/>
              <a:t>Programa Sectorial Veracruzano de Educación 2019-2024; y, </a:t>
            </a:r>
          </a:p>
          <a:p>
            <a:pPr algn="just"/>
            <a:r>
              <a:rPr lang="es-ES" dirty="0"/>
              <a:t>Programa Estratégico Institucional del Instituto Veracruzano de Educación para los Adultos 2019-2024. </a:t>
            </a:r>
          </a:p>
          <a:p>
            <a:pPr algn="just"/>
            <a:r>
              <a:rPr lang="es-MX" dirty="0"/>
              <a:t>Convenio de Coordinación para la descentralización de los servicios de educación para adultos del Estado de Veracruz SHCP-IVEA</a:t>
            </a:r>
          </a:p>
          <a:p>
            <a:pPr algn="just"/>
            <a:r>
              <a:rPr lang="es-MX" dirty="0"/>
              <a:t>Convenio Específico de Colaboración para operar el programa denominado “Educación para Adultos INEA 2020”</a:t>
            </a:r>
          </a:p>
          <a:p>
            <a:endParaRPr lang="es-MX" dirty="0"/>
          </a:p>
        </p:txBody>
      </p:sp>
      <p:sp>
        <p:nvSpPr>
          <p:cNvPr id="4" name="Rectángulo 3"/>
          <p:cNvSpPr/>
          <p:nvPr/>
        </p:nvSpPr>
        <p:spPr>
          <a:xfrm>
            <a:off x="0" y="6289376"/>
            <a:ext cx="1968809" cy="369332"/>
          </a:xfrm>
          <a:prstGeom prst="rect">
            <a:avLst/>
          </a:prstGeom>
        </p:spPr>
        <p:txBody>
          <a:bodyPr wrap="none">
            <a:spAutoFit/>
          </a:bodyPr>
          <a:lstStyle/>
          <a:p>
            <a:r>
              <a:rPr lang="es-MX" dirty="0"/>
              <a:t>Numeral </a:t>
            </a:r>
            <a:r>
              <a:rPr lang="es-MX" dirty="0" smtClean="0"/>
              <a:t>3 </a:t>
            </a:r>
            <a:r>
              <a:rPr lang="es-MX" dirty="0"/>
              <a:t>Anexo 8</a:t>
            </a:r>
          </a:p>
        </p:txBody>
      </p:sp>
    </p:spTree>
    <p:extLst>
      <p:ext uri="{BB962C8B-B14F-4D97-AF65-F5344CB8AC3E}">
        <p14:creationId xmlns:p14="http://schemas.microsoft.com/office/powerpoint/2010/main" val="359579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Objetivo del FAETA</a:t>
            </a:r>
          </a:p>
        </p:txBody>
      </p:sp>
      <p:sp>
        <p:nvSpPr>
          <p:cNvPr id="3" name="Marcador de contenido 2"/>
          <p:cNvSpPr>
            <a:spLocks noGrp="1"/>
          </p:cNvSpPr>
          <p:nvPr>
            <p:ph idx="1"/>
          </p:nvPr>
        </p:nvSpPr>
        <p:spPr/>
        <p:txBody>
          <a:bodyPr/>
          <a:lstStyle/>
          <a:p>
            <a:pPr marL="0" indent="0" algn="just">
              <a:buNone/>
            </a:pPr>
            <a:r>
              <a:rPr lang="es-MX" dirty="0"/>
              <a:t>De acuerdo con el Artículo 42 de la Ley de Coordinación Fiscal, el Fondo de Aportaciones para la Educación Tecnológica y de Adultos que les correspondan a los Estados, recibirán los recursos económicos complementarios </a:t>
            </a:r>
            <a:r>
              <a:rPr lang="es-MX" b="1" dirty="0"/>
              <a:t>para prestar los servicios de educación</a:t>
            </a:r>
            <a:r>
              <a:rPr lang="es-MX" dirty="0"/>
              <a:t> tecnológica y de educación </a:t>
            </a:r>
            <a:r>
              <a:rPr lang="es-MX" b="1" dirty="0"/>
              <a:t>para adultos</a:t>
            </a:r>
            <a:r>
              <a:rPr lang="es-MX" dirty="0"/>
              <a:t>, cuya operación asuman de conformidad con los convenios de coordinación suscritos con el Ejecutivo Federal, para la transferencia de recursos humanos, materiales y financieros necesarios para la prestación de dichos servicios.</a:t>
            </a:r>
          </a:p>
        </p:txBody>
      </p:sp>
      <p:sp>
        <p:nvSpPr>
          <p:cNvPr id="4" name="Rectángulo 3"/>
          <p:cNvSpPr/>
          <p:nvPr/>
        </p:nvSpPr>
        <p:spPr>
          <a:xfrm>
            <a:off x="0" y="6289376"/>
            <a:ext cx="1968809" cy="369332"/>
          </a:xfrm>
          <a:prstGeom prst="rect">
            <a:avLst/>
          </a:prstGeom>
        </p:spPr>
        <p:txBody>
          <a:bodyPr wrap="none">
            <a:spAutoFit/>
          </a:bodyPr>
          <a:lstStyle/>
          <a:p>
            <a:r>
              <a:rPr lang="es-MX" dirty="0"/>
              <a:t>Numeral </a:t>
            </a:r>
            <a:r>
              <a:rPr lang="es-MX" dirty="0" smtClean="0"/>
              <a:t>4 </a:t>
            </a:r>
            <a:r>
              <a:rPr lang="es-MX" dirty="0"/>
              <a:t>Anexo 8</a:t>
            </a:r>
          </a:p>
        </p:txBody>
      </p:sp>
    </p:spTree>
    <p:extLst>
      <p:ext uri="{BB962C8B-B14F-4D97-AF65-F5344CB8AC3E}">
        <p14:creationId xmlns:p14="http://schemas.microsoft.com/office/powerpoint/2010/main" val="155966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Diagnóstico de necesidades</a:t>
            </a:r>
          </a:p>
        </p:txBody>
      </p:sp>
      <p:sp>
        <p:nvSpPr>
          <p:cNvPr id="3" name="Marcador de contenido 2"/>
          <p:cNvSpPr>
            <a:spLocks noGrp="1"/>
          </p:cNvSpPr>
          <p:nvPr>
            <p:ph idx="1"/>
          </p:nvPr>
        </p:nvSpPr>
        <p:spPr/>
        <p:txBody>
          <a:bodyPr/>
          <a:lstStyle/>
          <a:p>
            <a:pPr marL="0" indent="0">
              <a:buNone/>
            </a:pPr>
            <a:r>
              <a:rPr lang="es-MX" dirty="0"/>
              <a:t>Analfabetismo y rezago educativo en Veracruz.</a:t>
            </a:r>
          </a:p>
          <a:p>
            <a:pPr marL="0" indent="0">
              <a:buNone/>
            </a:pPr>
            <a:r>
              <a:rPr lang="es-MX" sz="2000" dirty="0"/>
              <a:t>Estimaciones Nacionales de Rezago Educativo INEA al 31 de diciembre de 2019</a:t>
            </a:r>
          </a:p>
          <a:p>
            <a:pPr marL="0" indent="0">
              <a:buNone/>
            </a:pPr>
            <a:endParaRPr lang="es-MX" sz="2000" dirty="0"/>
          </a:p>
        </p:txBody>
      </p:sp>
      <p:pic>
        <p:nvPicPr>
          <p:cNvPr id="4" name="Imagen 3"/>
          <p:cNvPicPr>
            <a:picLocks noChangeAspect="1"/>
          </p:cNvPicPr>
          <p:nvPr/>
        </p:nvPicPr>
        <p:blipFill>
          <a:blip r:embed="rId3"/>
          <a:stretch>
            <a:fillRect/>
          </a:stretch>
        </p:blipFill>
        <p:spPr>
          <a:xfrm>
            <a:off x="838200" y="2817093"/>
            <a:ext cx="6313688" cy="2767192"/>
          </a:xfrm>
          <a:prstGeom prst="rect">
            <a:avLst/>
          </a:prstGeom>
        </p:spPr>
      </p:pic>
      <p:sp>
        <p:nvSpPr>
          <p:cNvPr id="6" name="CuadroTexto 5"/>
          <p:cNvSpPr txBox="1"/>
          <p:nvPr/>
        </p:nvSpPr>
        <p:spPr>
          <a:xfrm>
            <a:off x="7244179" y="2817093"/>
            <a:ext cx="4109621" cy="1200329"/>
          </a:xfrm>
          <a:prstGeom prst="rect">
            <a:avLst/>
          </a:prstGeom>
          <a:noFill/>
        </p:spPr>
        <p:txBody>
          <a:bodyPr wrap="square" rtlCol="0">
            <a:spAutoFit/>
          </a:bodyPr>
          <a:lstStyle/>
          <a:p>
            <a:r>
              <a:rPr lang="es-MX" dirty="0"/>
              <a:t>En términos porcentuales, Veracruz ocupa el 5to lugar en porcentaje de rezago educativo a nivel nacional y el 2do lugar en población en rezago educativo.</a:t>
            </a:r>
          </a:p>
        </p:txBody>
      </p:sp>
      <p:sp>
        <p:nvSpPr>
          <p:cNvPr id="7" name="Rectángulo 6"/>
          <p:cNvSpPr/>
          <p:nvPr/>
        </p:nvSpPr>
        <p:spPr>
          <a:xfrm>
            <a:off x="0" y="6289376"/>
            <a:ext cx="1968809" cy="369332"/>
          </a:xfrm>
          <a:prstGeom prst="rect">
            <a:avLst/>
          </a:prstGeom>
        </p:spPr>
        <p:txBody>
          <a:bodyPr wrap="none">
            <a:spAutoFit/>
          </a:bodyPr>
          <a:lstStyle/>
          <a:p>
            <a:r>
              <a:rPr lang="es-MX" dirty="0"/>
              <a:t>Numeral </a:t>
            </a:r>
            <a:r>
              <a:rPr lang="es-MX" dirty="0" smtClean="0"/>
              <a:t>5 </a:t>
            </a:r>
            <a:r>
              <a:rPr lang="es-MX" dirty="0"/>
              <a:t>Anexo 8</a:t>
            </a:r>
          </a:p>
        </p:txBody>
      </p:sp>
    </p:spTree>
    <p:extLst>
      <p:ext uri="{BB962C8B-B14F-4D97-AF65-F5344CB8AC3E}">
        <p14:creationId xmlns:p14="http://schemas.microsoft.com/office/powerpoint/2010/main" val="2341489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Rezago Educativo en la Entidad</a:t>
            </a:r>
          </a:p>
        </p:txBody>
      </p:sp>
      <p:pic>
        <p:nvPicPr>
          <p:cNvPr id="6" name="Marcador de contenido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453610"/>
            <a:ext cx="10515600" cy="1262955"/>
          </a:xfrm>
          <a:prstGeom prst="rect">
            <a:avLst/>
          </a:prstGeom>
          <a:noFill/>
          <a:ln>
            <a:noFill/>
          </a:ln>
        </p:spPr>
      </p:pic>
      <p:sp>
        <p:nvSpPr>
          <p:cNvPr id="7" name="CuadroTexto 6"/>
          <p:cNvSpPr txBox="1"/>
          <p:nvPr/>
        </p:nvSpPr>
        <p:spPr>
          <a:xfrm>
            <a:off x="838200" y="2716566"/>
            <a:ext cx="10515599" cy="3970318"/>
          </a:xfrm>
          <a:prstGeom prst="rect">
            <a:avLst/>
          </a:prstGeom>
          <a:noFill/>
        </p:spPr>
        <p:txBody>
          <a:bodyPr wrap="square" rtlCol="0">
            <a:spAutoFit/>
          </a:bodyPr>
          <a:lstStyle/>
          <a:p>
            <a:r>
              <a:rPr lang="es-MX" dirty="0"/>
              <a:t>Se puede destacar el crecimiento de la población de 15 años y más en el Estado de Veracruz en 11.19% en comparación entre los Censos de Población y Vivienda 2010 y 2020. En referencia al rezago educativo se presenta una disminución importante de 9.6 puntos, pasando de un 34.5% a un 24.9%, beneficiando también a la población analfabeta en el estado con una reducción del 0.9%.</a:t>
            </a:r>
          </a:p>
          <a:p>
            <a:endParaRPr lang="es-MX" dirty="0"/>
          </a:p>
          <a:p>
            <a:r>
              <a:rPr lang="es-MX" dirty="0"/>
              <a:t>Las posibles causas de la reducción en este sentido son benéficas para la entidad y reflejan en trabajo que realiza el sector público en este aspecto para reducir las brechas de desigualdad en la población, equipándolos con herramientas que mejoren sus oportunidades en el sector productivo.</a:t>
            </a:r>
          </a:p>
          <a:p>
            <a:endParaRPr lang="es-MX" dirty="0"/>
          </a:p>
          <a:p>
            <a:r>
              <a:rPr lang="es-MX" dirty="0"/>
              <a:t>En este sentido, el IVEA ha aportado diversas estrategias educativas como la Campaña Nacional de Alfabetización, el Programa Especial de Certificación (ahora reconocimiento de saberes) y la campaña “Aprendo a leer y escribir” implementada a inicios de 2019. </a:t>
            </a:r>
          </a:p>
          <a:p>
            <a:endParaRPr lang="es-MX" dirty="0"/>
          </a:p>
          <a:p>
            <a:endParaRPr lang="es-MX" dirty="0"/>
          </a:p>
        </p:txBody>
      </p:sp>
      <p:sp>
        <p:nvSpPr>
          <p:cNvPr id="5" name="Rectángulo 4"/>
          <p:cNvSpPr/>
          <p:nvPr/>
        </p:nvSpPr>
        <p:spPr>
          <a:xfrm>
            <a:off x="0" y="6289376"/>
            <a:ext cx="1968809" cy="369332"/>
          </a:xfrm>
          <a:prstGeom prst="rect">
            <a:avLst/>
          </a:prstGeom>
        </p:spPr>
        <p:txBody>
          <a:bodyPr wrap="none">
            <a:spAutoFit/>
          </a:bodyPr>
          <a:lstStyle/>
          <a:p>
            <a:r>
              <a:rPr lang="es-MX" dirty="0"/>
              <a:t>Numeral </a:t>
            </a:r>
            <a:r>
              <a:rPr lang="es-MX" dirty="0" smtClean="0"/>
              <a:t>6 </a:t>
            </a:r>
            <a:r>
              <a:rPr lang="es-MX" dirty="0"/>
              <a:t>Anexo 8</a:t>
            </a:r>
          </a:p>
        </p:txBody>
      </p:sp>
    </p:spTree>
    <p:extLst>
      <p:ext uri="{BB962C8B-B14F-4D97-AF65-F5344CB8AC3E}">
        <p14:creationId xmlns:p14="http://schemas.microsoft.com/office/powerpoint/2010/main" val="82512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Funcionamiento de la Junta de Gobierno</a:t>
            </a:r>
          </a:p>
        </p:txBody>
      </p:sp>
      <p:sp>
        <p:nvSpPr>
          <p:cNvPr id="3" name="Marcador de contenido 2"/>
          <p:cNvSpPr>
            <a:spLocks noGrp="1"/>
          </p:cNvSpPr>
          <p:nvPr>
            <p:ph idx="1"/>
          </p:nvPr>
        </p:nvSpPr>
        <p:spPr/>
        <p:txBody>
          <a:bodyPr/>
          <a:lstStyle/>
          <a:p>
            <a:r>
              <a:rPr lang="es-MX" dirty="0"/>
              <a:t>En el Ejercicio 2020, se llevaron a cabo las 4 Sesiones Ordinarias que se </a:t>
            </a:r>
            <a:r>
              <a:rPr lang="es-MX" dirty="0" smtClean="0"/>
              <a:t>establecen </a:t>
            </a:r>
            <a:r>
              <a:rPr lang="es-MX" dirty="0"/>
              <a:t>en el Artículo 11 del Estatuto Orgánico del IVEA.</a:t>
            </a:r>
          </a:p>
          <a:p>
            <a:r>
              <a:rPr lang="es-MX" dirty="0" smtClean="0"/>
              <a:t>Realizó una </a:t>
            </a:r>
            <a:r>
              <a:rPr lang="es-MX" dirty="0"/>
              <a:t>Sesión Extraordinaria.</a:t>
            </a:r>
          </a:p>
          <a:p>
            <a:r>
              <a:rPr lang="es-MX" dirty="0"/>
              <a:t>La Junta de Gobierno aprobó acciones y estrategias preventivas en la implementación de medidas de salud integrales frente a la pandemia</a:t>
            </a:r>
          </a:p>
          <a:p>
            <a:r>
              <a:rPr lang="es-MX" dirty="0"/>
              <a:t>Las actas de la H. Junta de Gobierno se encuentran publicadas en la página de transparencia del Instituto de acuerdo a la ley 875 de transparencia, Artículo 15, Fracción XXXIX.</a:t>
            </a:r>
          </a:p>
          <a:p>
            <a:endParaRPr lang="es-MX" dirty="0"/>
          </a:p>
        </p:txBody>
      </p:sp>
      <p:sp>
        <p:nvSpPr>
          <p:cNvPr id="4" name="Rectángulo 3"/>
          <p:cNvSpPr/>
          <p:nvPr/>
        </p:nvSpPr>
        <p:spPr>
          <a:xfrm>
            <a:off x="0" y="6289376"/>
            <a:ext cx="1968809" cy="369332"/>
          </a:xfrm>
          <a:prstGeom prst="rect">
            <a:avLst/>
          </a:prstGeom>
        </p:spPr>
        <p:txBody>
          <a:bodyPr wrap="none">
            <a:spAutoFit/>
          </a:bodyPr>
          <a:lstStyle/>
          <a:p>
            <a:r>
              <a:rPr lang="es-MX" dirty="0"/>
              <a:t>Numeral </a:t>
            </a:r>
            <a:r>
              <a:rPr lang="es-MX" dirty="0" smtClean="0"/>
              <a:t>7 </a:t>
            </a:r>
            <a:r>
              <a:rPr lang="es-MX" dirty="0"/>
              <a:t>Anexo 8</a:t>
            </a:r>
          </a:p>
        </p:txBody>
      </p:sp>
    </p:spTree>
    <p:extLst>
      <p:ext uri="{BB962C8B-B14F-4D97-AF65-F5344CB8AC3E}">
        <p14:creationId xmlns:p14="http://schemas.microsoft.com/office/powerpoint/2010/main" val="22957882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CIÓN IVEA" id="{0FFE8C94-2442-4C10-A450-614B1FDC9A0E}" vid="{AADFD8C5-C9F4-4FA5-9DBE-F8A7A042D83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2269</TotalTime>
  <Words>4333</Words>
  <Application>Microsoft Office PowerPoint</Application>
  <PresentationFormat>Personalizado</PresentationFormat>
  <Paragraphs>306</Paragraphs>
  <Slides>35</Slides>
  <Notes>35</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Video-presentación Para el Programa Anual de Evaluación Tomo II</vt:lpstr>
      <vt:lpstr>Introducción</vt:lpstr>
      <vt:lpstr>Constitución de la Ejecutora</vt:lpstr>
      <vt:lpstr>Constitución de la Ejecutora</vt:lpstr>
      <vt:lpstr>Marco Normativo</vt:lpstr>
      <vt:lpstr>Objetivo del FAETA</vt:lpstr>
      <vt:lpstr>Diagnóstico de necesidades</vt:lpstr>
      <vt:lpstr>Rezago Educativo en la Entidad</vt:lpstr>
      <vt:lpstr>Funcionamiento de la Junta de Gobierno</vt:lpstr>
      <vt:lpstr>Resultados Obtenidos Con los recursos del FAETA</vt:lpstr>
      <vt:lpstr>Impacto de la emergencia sanitaria</vt:lpstr>
      <vt:lpstr>Momentos Contables del FAETA</vt:lpstr>
      <vt:lpstr>Porcentaje de las aportaciones al Instituto</vt:lpstr>
      <vt:lpstr>Porcentaje de las aportaciones al Instituto</vt:lpstr>
      <vt:lpstr>Porcentaje de las aportaciones al Instituto</vt:lpstr>
      <vt:lpstr>Subejercicios</vt:lpstr>
      <vt:lpstr>Rendimientos</vt:lpstr>
      <vt:lpstr>Destino del recurso del Fondo</vt:lpstr>
      <vt:lpstr>Destino del recurso del Fondo</vt:lpstr>
      <vt:lpstr>Indicadores Federales, Estatales e Institucionales</vt:lpstr>
      <vt:lpstr>Indicadores Federales, Estatales e Institucionales</vt:lpstr>
      <vt:lpstr>Indicadores Federales, Estatales e Institucionales</vt:lpstr>
      <vt:lpstr>Auditorías</vt:lpstr>
      <vt:lpstr>Auditorías</vt:lpstr>
      <vt:lpstr>Proceso de carga de información en SRFT y SFU</vt:lpstr>
      <vt:lpstr>Mecanismos de Control Interno</vt:lpstr>
      <vt:lpstr>Página de Internet</vt:lpstr>
      <vt:lpstr>Página de Internet</vt:lpstr>
      <vt:lpstr>Capacitaciones</vt:lpstr>
      <vt:lpstr>FODA</vt:lpstr>
      <vt:lpstr>FODA</vt:lpstr>
      <vt:lpstr>Buenas prácticas</vt:lpstr>
      <vt:lpstr>Consecuencias y adversidades</vt:lpstr>
      <vt:lpstr>Cambios en el manejo del Fondo por la pandemia</vt:lpstr>
      <vt:lpstr>Principales retos para el 2021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Angel Ortega Flores</dc:creator>
  <cp:lastModifiedBy>Mario Alfredo Baez Hernández</cp:lastModifiedBy>
  <cp:revision>92</cp:revision>
  <cp:lastPrinted>2021-05-07T20:07:28Z</cp:lastPrinted>
  <dcterms:created xsi:type="dcterms:W3CDTF">2021-03-22T22:15:17Z</dcterms:created>
  <dcterms:modified xsi:type="dcterms:W3CDTF">2021-05-12T01:51:23Z</dcterms:modified>
</cp:coreProperties>
</file>