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334" r:id="rId2"/>
    <p:sldId id="335" r:id="rId3"/>
    <p:sldId id="336" r:id="rId4"/>
    <p:sldId id="337" r:id="rId5"/>
    <p:sldId id="339" r:id="rId6"/>
    <p:sldId id="340" r:id="rId7"/>
    <p:sldId id="356" r:id="rId8"/>
    <p:sldId id="358" r:id="rId9"/>
    <p:sldId id="357" r:id="rId10"/>
    <p:sldId id="359" r:id="rId11"/>
    <p:sldId id="360" r:id="rId12"/>
    <p:sldId id="342" r:id="rId13"/>
    <p:sldId id="362" r:id="rId14"/>
    <p:sldId id="363" r:id="rId15"/>
    <p:sldId id="364" r:id="rId16"/>
    <p:sldId id="365" r:id="rId17"/>
    <p:sldId id="369" r:id="rId18"/>
    <p:sldId id="343" r:id="rId19"/>
    <p:sldId id="366" r:id="rId20"/>
    <p:sldId id="367" r:id="rId21"/>
    <p:sldId id="368" r:id="rId22"/>
    <p:sldId id="344" r:id="rId23"/>
    <p:sldId id="381" r:id="rId24"/>
    <p:sldId id="382" r:id="rId25"/>
    <p:sldId id="383" r:id="rId26"/>
    <p:sldId id="345" r:id="rId27"/>
    <p:sldId id="370" r:id="rId28"/>
    <p:sldId id="371" r:id="rId29"/>
    <p:sldId id="346" r:id="rId30"/>
    <p:sldId id="347" r:id="rId31"/>
    <p:sldId id="348" r:id="rId32"/>
    <p:sldId id="372" r:id="rId33"/>
    <p:sldId id="373" r:id="rId34"/>
    <p:sldId id="374" r:id="rId35"/>
    <p:sldId id="349" r:id="rId36"/>
    <p:sldId id="375" r:id="rId37"/>
    <p:sldId id="376" r:id="rId38"/>
    <p:sldId id="350" r:id="rId39"/>
    <p:sldId id="377" r:id="rId40"/>
    <p:sldId id="378" r:id="rId41"/>
    <p:sldId id="351" r:id="rId42"/>
    <p:sldId id="352" r:id="rId43"/>
    <p:sldId id="379" r:id="rId44"/>
    <p:sldId id="353" r:id="rId45"/>
    <p:sldId id="380" r:id="rId46"/>
    <p:sldId id="354" r:id="rId47"/>
    <p:sldId id="325" r:id="rId48"/>
    <p:sldId id="304" r:id="rId49"/>
  </p:sldIdLst>
  <p:sldSz cx="9144000" cy="6858000" type="screen4x3"/>
  <p:notesSz cx="7010400" cy="92964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61E"/>
    <a:srgbClr val="FFC000"/>
    <a:srgbClr val="575757"/>
    <a:srgbClr val="F7D81B"/>
    <a:srgbClr val="000000"/>
    <a:srgbClr val="760000"/>
    <a:srgbClr val="DA9694"/>
    <a:srgbClr val="542804"/>
    <a:srgbClr val="6F3505"/>
    <a:srgbClr val="4923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8" autoAdjust="0"/>
  </p:normalViewPr>
  <p:slideViewPr>
    <p:cSldViewPr snapToGrid="0" snapToObjects="1">
      <p:cViewPr>
        <p:scale>
          <a:sx n="130" d="100"/>
          <a:sy n="130" d="100"/>
        </p:scale>
        <p:origin x="-990" y="6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sz="1200">
                    <a:solidFill>
                      <a:schemeClr val="bg1"/>
                    </a:solidFill>
                  </a:defRPr>
                </a:pPr>
                <a:endParaRPr lang="es-MX"/>
              </a:p>
            </c:txPr>
            <c:showLegendKey val="0"/>
            <c:showVal val="1"/>
            <c:showCatName val="1"/>
            <c:showSerName val="0"/>
            <c:showPercent val="0"/>
            <c:showBubbleSize val="0"/>
            <c:showLeaderLines val="1"/>
          </c:dLbls>
          <c:cat>
            <c:strRef>
              <c:f>[REPROGRAMACIÓN.xlsx]Hoja4!$R$54:$R$56</c:f>
              <c:strCache>
                <c:ptCount val="3"/>
                <c:pt idx="0">
                  <c:v>Renovar</c:v>
                </c:pt>
                <c:pt idx="1">
                  <c:v>Reprogramar</c:v>
                </c:pt>
                <c:pt idx="2">
                  <c:v>Seguimiento</c:v>
                </c:pt>
              </c:strCache>
            </c:strRef>
          </c:cat>
          <c:val>
            <c:numRef>
              <c:f>[REPROGRAMACIÓN.xlsx]Hoja4!$S$54:$S$56</c:f>
              <c:numCache>
                <c:formatCode>General</c:formatCode>
                <c:ptCount val="3"/>
                <c:pt idx="0">
                  <c:v>49</c:v>
                </c:pt>
                <c:pt idx="1">
                  <c:v>20</c:v>
                </c:pt>
                <c:pt idx="2">
                  <c:v>29</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4D10EE-4DC1-4F08-ABAC-EE67575B9A41}" type="doc">
      <dgm:prSet loTypeId="urn:microsoft.com/office/officeart/2005/8/layout/equation2" loCatId="process" qsTypeId="urn:microsoft.com/office/officeart/2005/8/quickstyle/3d1" qsCatId="3D" csTypeId="urn:microsoft.com/office/officeart/2005/8/colors/accent2_2" csCatId="accent2" phldr="1"/>
      <dgm:spPr/>
    </dgm:pt>
    <dgm:pt modelId="{F00A19E9-27CB-4ECF-A04A-E8D13F4CBD93}">
      <dgm:prSet phldrT="[Texto]"/>
      <dgm:spPr/>
      <dgm:t>
        <a:bodyPr/>
        <a:lstStyle/>
        <a:p>
          <a:r>
            <a:rPr lang="es-MX" b="1" smtClean="0">
              <a:latin typeface="Verdana" pitchFamily="34" charset="0"/>
              <a:ea typeface="Verdana" pitchFamily="34" charset="0"/>
            </a:rPr>
            <a:t>1. La Estrategia de Contraloría Ciudadana</a:t>
          </a:r>
          <a:endParaRPr lang="es-MX" b="1" dirty="0">
            <a:latin typeface="Verdana" pitchFamily="34" charset="0"/>
            <a:ea typeface="Verdana" pitchFamily="34" charset="0"/>
          </a:endParaRPr>
        </a:p>
      </dgm:t>
    </dgm:pt>
    <dgm:pt modelId="{F5865C1D-BE13-4D1B-AE8B-EBDA34F05B5A}" type="parTrans" cxnId="{24EE27F3-D283-42E5-8A2E-A01599985465}">
      <dgm:prSet/>
      <dgm:spPr/>
      <dgm:t>
        <a:bodyPr/>
        <a:lstStyle/>
        <a:p>
          <a:endParaRPr lang="es-MX"/>
        </a:p>
      </dgm:t>
    </dgm:pt>
    <dgm:pt modelId="{F36AE98A-B30C-4EDC-AA64-351167B8F697}" type="sibTrans" cxnId="{24EE27F3-D283-42E5-8A2E-A01599985465}">
      <dgm:prSet/>
      <dgm:spPr/>
      <dgm:t>
        <a:bodyPr/>
        <a:lstStyle/>
        <a:p>
          <a:endParaRPr lang="es-MX" dirty="0"/>
        </a:p>
      </dgm:t>
    </dgm:pt>
    <dgm:pt modelId="{E79CFC51-2C80-4910-AE12-8542C5F648D4}">
      <dgm:prSet phldrT="[Texto]"/>
      <dgm:spPr/>
      <dgm:t>
        <a:bodyPr/>
        <a:lstStyle/>
        <a:p>
          <a:r>
            <a:rPr lang="es-MX" b="1" smtClean="0">
              <a:latin typeface="Verdana" pitchFamily="34" charset="0"/>
              <a:ea typeface="Verdana" pitchFamily="34" charset="0"/>
            </a:rPr>
            <a:t>2.- El Cronograma de Actividades</a:t>
          </a:r>
          <a:endParaRPr lang="es-MX" b="1" dirty="0">
            <a:latin typeface="Verdana" pitchFamily="34" charset="0"/>
            <a:ea typeface="Verdana" pitchFamily="34" charset="0"/>
          </a:endParaRPr>
        </a:p>
      </dgm:t>
    </dgm:pt>
    <dgm:pt modelId="{183A62A2-AE54-4F07-BFFC-9A6DA550FD83}" type="parTrans" cxnId="{42425A95-9EB6-4C36-85D5-DBFE1FB3C1BA}">
      <dgm:prSet/>
      <dgm:spPr/>
      <dgm:t>
        <a:bodyPr/>
        <a:lstStyle/>
        <a:p>
          <a:endParaRPr lang="es-MX"/>
        </a:p>
      </dgm:t>
    </dgm:pt>
    <dgm:pt modelId="{9D954AED-C730-4E6A-BACB-63630D902D22}" type="sibTrans" cxnId="{42425A95-9EB6-4C36-85D5-DBFE1FB3C1BA}">
      <dgm:prSet/>
      <dgm:spPr/>
      <dgm:t>
        <a:bodyPr/>
        <a:lstStyle/>
        <a:p>
          <a:endParaRPr lang="es-MX" dirty="0"/>
        </a:p>
      </dgm:t>
    </dgm:pt>
    <dgm:pt modelId="{C51B6CC2-B3A2-4F47-8BCB-04A23D06958B}">
      <dgm:prSet phldrT="[Texto]"/>
      <dgm:spPr/>
      <dgm:t>
        <a:bodyPr/>
        <a:lstStyle/>
        <a:p>
          <a:r>
            <a:rPr lang="es-MX" b="1" smtClean="0">
              <a:latin typeface="Verdana" pitchFamily="34" charset="0"/>
              <a:ea typeface="Verdana" pitchFamily="34" charset="0"/>
            </a:rPr>
            <a:t>PAT de Contraloría Ciudadana</a:t>
          </a:r>
          <a:endParaRPr lang="es-MX" b="1" dirty="0">
            <a:latin typeface="Verdana" pitchFamily="34" charset="0"/>
            <a:ea typeface="Verdana" pitchFamily="34" charset="0"/>
          </a:endParaRPr>
        </a:p>
      </dgm:t>
    </dgm:pt>
    <dgm:pt modelId="{04D5AE50-C049-4A80-B7AA-B2BD4E236705}" type="parTrans" cxnId="{E98FFEBE-8915-428F-A0B0-5A21106D2219}">
      <dgm:prSet/>
      <dgm:spPr/>
      <dgm:t>
        <a:bodyPr/>
        <a:lstStyle/>
        <a:p>
          <a:endParaRPr lang="es-MX"/>
        </a:p>
      </dgm:t>
    </dgm:pt>
    <dgm:pt modelId="{B14C79B7-DC42-4B20-8E67-CD694EB1441A}" type="sibTrans" cxnId="{E98FFEBE-8915-428F-A0B0-5A21106D2219}">
      <dgm:prSet/>
      <dgm:spPr/>
      <dgm:t>
        <a:bodyPr/>
        <a:lstStyle/>
        <a:p>
          <a:endParaRPr lang="es-MX"/>
        </a:p>
      </dgm:t>
    </dgm:pt>
    <dgm:pt modelId="{BA41D01E-EFEE-48FB-8DE7-B1650653A6BC}" type="pres">
      <dgm:prSet presAssocID="{874D10EE-4DC1-4F08-ABAC-EE67575B9A41}" presName="Name0" presStyleCnt="0">
        <dgm:presLayoutVars>
          <dgm:dir/>
          <dgm:resizeHandles val="exact"/>
        </dgm:presLayoutVars>
      </dgm:prSet>
      <dgm:spPr/>
    </dgm:pt>
    <dgm:pt modelId="{40FA189F-F17A-48E3-8CAF-C4BF00ED01CA}" type="pres">
      <dgm:prSet presAssocID="{874D10EE-4DC1-4F08-ABAC-EE67575B9A41}" presName="vNodes" presStyleCnt="0"/>
      <dgm:spPr/>
    </dgm:pt>
    <dgm:pt modelId="{BC0BAE83-C75F-46E9-857D-0074571A5CC8}" type="pres">
      <dgm:prSet presAssocID="{F00A19E9-27CB-4ECF-A04A-E8D13F4CBD93}" presName="node" presStyleLbl="node1" presStyleIdx="0" presStyleCnt="3">
        <dgm:presLayoutVars>
          <dgm:bulletEnabled val="1"/>
        </dgm:presLayoutVars>
      </dgm:prSet>
      <dgm:spPr/>
      <dgm:t>
        <a:bodyPr/>
        <a:lstStyle/>
        <a:p>
          <a:endParaRPr lang="es-MX"/>
        </a:p>
      </dgm:t>
    </dgm:pt>
    <dgm:pt modelId="{2C107572-30CE-443B-9350-3BE8B694FEFF}" type="pres">
      <dgm:prSet presAssocID="{F36AE98A-B30C-4EDC-AA64-351167B8F697}" presName="spacerT" presStyleCnt="0"/>
      <dgm:spPr/>
    </dgm:pt>
    <dgm:pt modelId="{CE882B06-8C06-41EE-8DF1-DD4E2D60F7EF}" type="pres">
      <dgm:prSet presAssocID="{F36AE98A-B30C-4EDC-AA64-351167B8F697}" presName="sibTrans" presStyleLbl="sibTrans2D1" presStyleIdx="0" presStyleCnt="2"/>
      <dgm:spPr/>
      <dgm:t>
        <a:bodyPr/>
        <a:lstStyle/>
        <a:p>
          <a:endParaRPr lang="es-MX"/>
        </a:p>
      </dgm:t>
    </dgm:pt>
    <dgm:pt modelId="{FF76C192-3C36-4B87-90DB-5B3FF924F6FB}" type="pres">
      <dgm:prSet presAssocID="{F36AE98A-B30C-4EDC-AA64-351167B8F697}" presName="spacerB" presStyleCnt="0"/>
      <dgm:spPr/>
    </dgm:pt>
    <dgm:pt modelId="{938FE381-43C5-409E-BA99-2C054F77F968}" type="pres">
      <dgm:prSet presAssocID="{E79CFC51-2C80-4910-AE12-8542C5F648D4}" presName="node" presStyleLbl="node1" presStyleIdx="1" presStyleCnt="3">
        <dgm:presLayoutVars>
          <dgm:bulletEnabled val="1"/>
        </dgm:presLayoutVars>
      </dgm:prSet>
      <dgm:spPr/>
      <dgm:t>
        <a:bodyPr/>
        <a:lstStyle/>
        <a:p>
          <a:endParaRPr lang="es-MX"/>
        </a:p>
      </dgm:t>
    </dgm:pt>
    <dgm:pt modelId="{16DBE26A-C93E-4690-A650-2C83F20E1B44}" type="pres">
      <dgm:prSet presAssocID="{874D10EE-4DC1-4F08-ABAC-EE67575B9A41}" presName="sibTransLast" presStyleLbl="sibTrans2D1" presStyleIdx="1" presStyleCnt="2"/>
      <dgm:spPr/>
      <dgm:t>
        <a:bodyPr/>
        <a:lstStyle/>
        <a:p>
          <a:endParaRPr lang="es-MX"/>
        </a:p>
      </dgm:t>
    </dgm:pt>
    <dgm:pt modelId="{FF83217A-8228-469D-8A10-C3BC456E94B6}" type="pres">
      <dgm:prSet presAssocID="{874D10EE-4DC1-4F08-ABAC-EE67575B9A41}" presName="connectorText" presStyleLbl="sibTrans2D1" presStyleIdx="1" presStyleCnt="2"/>
      <dgm:spPr/>
      <dgm:t>
        <a:bodyPr/>
        <a:lstStyle/>
        <a:p>
          <a:endParaRPr lang="es-MX"/>
        </a:p>
      </dgm:t>
    </dgm:pt>
    <dgm:pt modelId="{168E25BF-6DBC-48FE-9D6B-220B2BB037EA}" type="pres">
      <dgm:prSet presAssocID="{874D10EE-4DC1-4F08-ABAC-EE67575B9A41}" presName="lastNode" presStyleLbl="node1" presStyleIdx="2" presStyleCnt="3">
        <dgm:presLayoutVars>
          <dgm:bulletEnabled val="1"/>
        </dgm:presLayoutVars>
      </dgm:prSet>
      <dgm:spPr/>
      <dgm:t>
        <a:bodyPr/>
        <a:lstStyle/>
        <a:p>
          <a:endParaRPr lang="es-MX"/>
        </a:p>
      </dgm:t>
    </dgm:pt>
  </dgm:ptLst>
  <dgm:cxnLst>
    <dgm:cxn modelId="{B24E310B-29E2-4A4A-927E-983DA081AC44}" type="presOf" srcId="{9D954AED-C730-4E6A-BACB-63630D902D22}" destId="{16DBE26A-C93E-4690-A650-2C83F20E1B44}" srcOrd="0" destOrd="0" presId="urn:microsoft.com/office/officeart/2005/8/layout/equation2"/>
    <dgm:cxn modelId="{42425A95-9EB6-4C36-85D5-DBFE1FB3C1BA}" srcId="{874D10EE-4DC1-4F08-ABAC-EE67575B9A41}" destId="{E79CFC51-2C80-4910-AE12-8542C5F648D4}" srcOrd="1" destOrd="0" parTransId="{183A62A2-AE54-4F07-BFFC-9A6DA550FD83}" sibTransId="{9D954AED-C730-4E6A-BACB-63630D902D22}"/>
    <dgm:cxn modelId="{00D654DE-0B5A-48FB-9BEE-6B93AEEF6172}" type="presOf" srcId="{F00A19E9-27CB-4ECF-A04A-E8D13F4CBD93}" destId="{BC0BAE83-C75F-46E9-857D-0074571A5CC8}" srcOrd="0" destOrd="0" presId="urn:microsoft.com/office/officeart/2005/8/layout/equation2"/>
    <dgm:cxn modelId="{BD6ED98B-EDFF-4E2D-B8E8-8085922BBD50}" type="presOf" srcId="{9D954AED-C730-4E6A-BACB-63630D902D22}" destId="{FF83217A-8228-469D-8A10-C3BC456E94B6}" srcOrd="1" destOrd="0" presId="urn:microsoft.com/office/officeart/2005/8/layout/equation2"/>
    <dgm:cxn modelId="{24EE27F3-D283-42E5-8A2E-A01599985465}" srcId="{874D10EE-4DC1-4F08-ABAC-EE67575B9A41}" destId="{F00A19E9-27CB-4ECF-A04A-E8D13F4CBD93}" srcOrd="0" destOrd="0" parTransId="{F5865C1D-BE13-4D1B-AE8B-EBDA34F05B5A}" sibTransId="{F36AE98A-B30C-4EDC-AA64-351167B8F697}"/>
    <dgm:cxn modelId="{81A67D51-3B1B-4B71-A13A-716FF0FC8081}" type="presOf" srcId="{F36AE98A-B30C-4EDC-AA64-351167B8F697}" destId="{CE882B06-8C06-41EE-8DF1-DD4E2D60F7EF}" srcOrd="0" destOrd="0" presId="urn:microsoft.com/office/officeart/2005/8/layout/equation2"/>
    <dgm:cxn modelId="{E98FFEBE-8915-428F-A0B0-5A21106D2219}" srcId="{874D10EE-4DC1-4F08-ABAC-EE67575B9A41}" destId="{C51B6CC2-B3A2-4F47-8BCB-04A23D06958B}" srcOrd="2" destOrd="0" parTransId="{04D5AE50-C049-4A80-B7AA-B2BD4E236705}" sibTransId="{B14C79B7-DC42-4B20-8E67-CD694EB1441A}"/>
    <dgm:cxn modelId="{1D405805-7E8D-4B31-BA38-4F403717116E}" type="presOf" srcId="{874D10EE-4DC1-4F08-ABAC-EE67575B9A41}" destId="{BA41D01E-EFEE-48FB-8DE7-B1650653A6BC}" srcOrd="0" destOrd="0" presId="urn:microsoft.com/office/officeart/2005/8/layout/equation2"/>
    <dgm:cxn modelId="{4DECF8ED-7C2B-4730-83A2-FB154CCC0E72}" type="presOf" srcId="{E79CFC51-2C80-4910-AE12-8542C5F648D4}" destId="{938FE381-43C5-409E-BA99-2C054F77F968}" srcOrd="0" destOrd="0" presId="urn:microsoft.com/office/officeart/2005/8/layout/equation2"/>
    <dgm:cxn modelId="{528D53FB-793C-4E81-97EF-B10A434D2AB3}" type="presOf" srcId="{C51B6CC2-B3A2-4F47-8BCB-04A23D06958B}" destId="{168E25BF-6DBC-48FE-9D6B-220B2BB037EA}" srcOrd="0" destOrd="0" presId="urn:microsoft.com/office/officeart/2005/8/layout/equation2"/>
    <dgm:cxn modelId="{94C578A4-91C1-41EC-A9EE-6177D9B2BDF2}" type="presParOf" srcId="{BA41D01E-EFEE-48FB-8DE7-B1650653A6BC}" destId="{40FA189F-F17A-48E3-8CAF-C4BF00ED01CA}" srcOrd="0" destOrd="0" presId="urn:microsoft.com/office/officeart/2005/8/layout/equation2"/>
    <dgm:cxn modelId="{28BDFA99-D367-42E5-ABAD-BF5C34051DE4}" type="presParOf" srcId="{40FA189F-F17A-48E3-8CAF-C4BF00ED01CA}" destId="{BC0BAE83-C75F-46E9-857D-0074571A5CC8}" srcOrd="0" destOrd="0" presId="urn:microsoft.com/office/officeart/2005/8/layout/equation2"/>
    <dgm:cxn modelId="{33DC2E94-3867-4851-8D87-811A6B1AB7BB}" type="presParOf" srcId="{40FA189F-F17A-48E3-8CAF-C4BF00ED01CA}" destId="{2C107572-30CE-443B-9350-3BE8B694FEFF}" srcOrd="1" destOrd="0" presId="urn:microsoft.com/office/officeart/2005/8/layout/equation2"/>
    <dgm:cxn modelId="{C0FA24BA-6787-4474-AC90-DF55141AF485}" type="presParOf" srcId="{40FA189F-F17A-48E3-8CAF-C4BF00ED01CA}" destId="{CE882B06-8C06-41EE-8DF1-DD4E2D60F7EF}" srcOrd="2" destOrd="0" presId="urn:microsoft.com/office/officeart/2005/8/layout/equation2"/>
    <dgm:cxn modelId="{BB6CCBE3-1D5C-4822-9404-85E3F38B2252}" type="presParOf" srcId="{40FA189F-F17A-48E3-8CAF-C4BF00ED01CA}" destId="{FF76C192-3C36-4B87-90DB-5B3FF924F6FB}" srcOrd="3" destOrd="0" presId="urn:microsoft.com/office/officeart/2005/8/layout/equation2"/>
    <dgm:cxn modelId="{13D3BBAA-A169-459B-94A7-C5025A7B80B9}" type="presParOf" srcId="{40FA189F-F17A-48E3-8CAF-C4BF00ED01CA}" destId="{938FE381-43C5-409E-BA99-2C054F77F968}" srcOrd="4" destOrd="0" presId="urn:microsoft.com/office/officeart/2005/8/layout/equation2"/>
    <dgm:cxn modelId="{3849108A-2BC2-445E-9952-89FE7A9BAF64}" type="presParOf" srcId="{BA41D01E-EFEE-48FB-8DE7-B1650653A6BC}" destId="{16DBE26A-C93E-4690-A650-2C83F20E1B44}" srcOrd="1" destOrd="0" presId="urn:microsoft.com/office/officeart/2005/8/layout/equation2"/>
    <dgm:cxn modelId="{32D7B969-D129-446B-A55C-B1C45DCA2673}" type="presParOf" srcId="{16DBE26A-C93E-4690-A650-2C83F20E1B44}" destId="{FF83217A-8228-469D-8A10-C3BC456E94B6}" srcOrd="0" destOrd="0" presId="urn:microsoft.com/office/officeart/2005/8/layout/equation2"/>
    <dgm:cxn modelId="{E408DDCB-6B21-46F1-A81C-3AD5D38DD078}" type="presParOf" srcId="{BA41D01E-EFEE-48FB-8DE7-B1650653A6BC}" destId="{168E25BF-6DBC-48FE-9D6B-220B2BB037EA}" srcOrd="2" destOrd="0" presId="urn:microsoft.com/office/officeart/2005/8/layout/equati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935BB-F179-4C6D-BBF9-D00AD22D2C43}" type="doc">
      <dgm:prSet loTypeId="urn:microsoft.com/office/officeart/2005/8/layout/gear1" loCatId="cycle" qsTypeId="urn:microsoft.com/office/officeart/2005/8/quickstyle/3d1" qsCatId="3D" csTypeId="urn:microsoft.com/office/officeart/2005/8/colors/colorful2" csCatId="colorful" phldr="1"/>
      <dgm:spPr/>
      <dgm:t>
        <a:bodyPr/>
        <a:lstStyle/>
        <a:p>
          <a:endParaRPr lang="es-MX"/>
        </a:p>
      </dgm:t>
    </dgm:pt>
    <dgm:pt modelId="{95D3070D-F65A-45C4-9C17-FB187839C4C5}">
      <dgm:prSet phldrT="[Texto]" custT="1"/>
      <dgm:spPr/>
      <dgm:t>
        <a:bodyPr/>
        <a:lstStyle/>
        <a:p>
          <a:r>
            <a:rPr lang="es-MX" sz="1600" b="1" dirty="0" smtClean="0"/>
            <a:t>Reconocimientos</a:t>
          </a:r>
          <a:endParaRPr lang="es-MX" sz="1600" b="1" dirty="0"/>
        </a:p>
      </dgm:t>
    </dgm:pt>
    <dgm:pt modelId="{901E6EF4-424B-407A-A374-0634BEA6C285}" type="parTrans" cxnId="{EAF594E3-BFE6-4600-A894-4FA8BF09D1A0}">
      <dgm:prSet/>
      <dgm:spPr/>
      <dgm:t>
        <a:bodyPr/>
        <a:lstStyle/>
        <a:p>
          <a:endParaRPr lang="es-MX"/>
        </a:p>
      </dgm:t>
    </dgm:pt>
    <dgm:pt modelId="{A2F26E9A-75F4-4206-946C-40BBF7A2320E}" type="sibTrans" cxnId="{EAF594E3-BFE6-4600-A894-4FA8BF09D1A0}">
      <dgm:prSet/>
      <dgm:spPr/>
      <dgm:t>
        <a:bodyPr/>
        <a:lstStyle/>
        <a:p>
          <a:endParaRPr lang="es-MX"/>
        </a:p>
      </dgm:t>
    </dgm:pt>
    <dgm:pt modelId="{988800CA-05A0-4D62-8886-2EBDAF1FBD7D}">
      <dgm:prSet phldrT="[Texto]" custT="1"/>
      <dgm:spPr/>
      <dgm:t>
        <a:bodyPr/>
        <a:lstStyle/>
        <a:p>
          <a:pPr algn="just"/>
          <a:r>
            <a:rPr lang="es-MX" sz="800" b="1" dirty="0" smtClean="0"/>
            <a:t>Se elaboran y hacen públicos a través de Redes Sociales (Facebook, Instagram y Twitter) </a:t>
          </a:r>
          <a:endParaRPr lang="es-MX" sz="800" b="1" dirty="0"/>
        </a:p>
      </dgm:t>
    </dgm:pt>
    <dgm:pt modelId="{822EE02D-A845-452B-8F0F-D0326D33B2E5}" type="parTrans" cxnId="{9A22C7F0-C51F-47E9-B6B9-DA2D4C9E90D0}">
      <dgm:prSet/>
      <dgm:spPr/>
      <dgm:t>
        <a:bodyPr/>
        <a:lstStyle/>
        <a:p>
          <a:endParaRPr lang="es-MX"/>
        </a:p>
      </dgm:t>
    </dgm:pt>
    <dgm:pt modelId="{07CB808A-334B-450C-AD1C-CE0F3ABFB71E}" type="sibTrans" cxnId="{9A22C7F0-C51F-47E9-B6B9-DA2D4C9E90D0}">
      <dgm:prSet/>
      <dgm:spPr/>
      <dgm:t>
        <a:bodyPr/>
        <a:lstStyle/>
        <a:p>
          <a:endParaRPr lang="es-MX"/>
        </a:p>
      </dgm:t>
    </dgm:pt>
    <dgm:pt modelId="{7377A4BF-E5E2-410F-88D4-FE7B936FDF66}">
      <dgm:prSet phldrT="[Texto]" custT="1"/>
      <dgm:spPr/>
      <dgm:t>
        <a:bodyPr/>
        <a:lstStyle/>
        <a:p>
          <a:r>
            <a:rPr lang="es-MX" sz="800" b="1" dirty="0" smtClean="0"/>
            <a:t>Sugerencias </a:t>
          </a:r>
          <a:endParaRPr lang="es-MX" sz="800" b="1" dirty="0"/>
        </a:p>
      </dgm:t>
    </dgm:pt>
    <dgm:pt modelId="{3935D55B-2C93-48FB-B57B-036CB18BA7D6}" type="parTrans" cxnId="{EB222DBA-4717-4244-94D6-74EBBE920F0C}">
      <dgm:prSet/>
      <dgm:spPr/>
      <dgm:t>
        <a:bodyPr/>
        <a:lstStyle/>
        <a:p>
          <a:endParaRPr lang="es-MX"/>
        </a:p>
      </dgm:t>
    </dgm:pt>
    <dgm:pt modelId="{9844397F-97A0-4B8F-B5B8-589C90C98ED1}" type="sibTrans" cxnId="{EB222DBA-4717-4244-94D6-74EBBE920F0C}">
      <dgm:prSet/>
      <dgm:spPr/>
      <dgm:t>
        <a:bodyPr/>
        <a:lstStyle/>
        <a:p>
          <a:endParaRPr lang="es-MX"/>
        </a:p>
      </dgm:t>
    </dgm:pt>
    <dgm:pt modelId="{56E4AFA3-E1B6-4DA5-861F-636D302293E1}">
      <dgm:prSet phldrT="[Texto]" custT="1"/>
      <dgm:spPr/>
      <dgm:t>
        <a:bodyPr/>
        <a:lstStyle/>
        <a:p>
          <a:pPr algn="just"/>
          <a:r>
            <a:rPr lang="es-MX" sz="800" b="1" dirty="0" smtClean="0"/>
            <a:t>Se turnan al Área competente por Oficio solicitando su atención. Las Áreas contestan por Oficio. La cerramos en SICORS y se emite el Formato FR-15 que se reporta a la CGE y al OIC por correo electrónico de manera mensual.</a:t>
          </a:r>
          <a:endParaRPr lang="es-MX" sz="800" b="1" dirty="0"/>
        </a:p>
      </dgm:t>
    </dgm:pt>
    <dgm:pt modelId="{4A409665-6868-49FE-BDDF-C35F12AEDF5C}" type="parTrans" cxnId="{97D83433-7A31-4E8D-AD8D-776D3373FC10}">
      <dgm:prSet/>
      <dgm:spPr/>
      <dgm:t>
        <a:bodyPr/>
        <a:lstStyle/>
        <a:p>
          <a:endParaRPr lang="es-MX"/>
        </a:p>
      </dgm:t>
    </dgm:pt>
    <dgm:pt modelId="{D3A01C3E-3E11-4FC6-8A94-1CAF055D19F3}" type="sibTrans" cxnId="{97D83433-7A31-4E8D-AD8D-776D3373FC10}">
      <dgm:prSet/>
      <dgm:spPr/>
      <dgm:t>
        <a:bodyPr/>
        <a:lstStyle/>
        <a:p>
          <a:endParaRPr lang="es-MX"/>
        </a:p>
      </dgm:t>
    </dgm:pt>
    <dgm:pt modelId="{D0FE0F69-DB84-4417-91F6-DA63A612E7B6}">
      <dgm:prSet phldrT="[Texto]" custT="1"/>
      <dgm:spPr/>
      <dgm:t>
        <a:bodyPr/>
        <a:lstStyle/>
        <a:p>
          <a:r>
            <a:rPr lang="es-MX" sz="800" b="1" dirty="0" smtClean="0"/>
            <a:t>Quejas y Denuncias</a:t>
          </a:r>
          <a:endParaRPr lang="es-MX" sz="800" b="1" dirty="0"/>
        </a:p>
      </dgm:t>
    </dgm:pt>
    <dgm:pt modelId="{B4C2ABC7-BD6C-463B-82A9-B76EA3E9CDF8}" type="parTrans" cxnId="{0B3E022B-76B5-4395-A43E-A481C96BA876}">
      <dgm:prSet/>
      <dgm:spPr/>
      <dgm:t>
        <a:bodyPr/>
        <a:lstStyle/>
        <a:p>
          <a:endParaRPr lang="es-MX"/>
        </a:p>
      </dgm:t>
    </dgm:pt>
    <dgm:pt modelId="{3DFDF668-A6BF-4627-A971-FE61F4B53E83}" type="sibTrans" cxnId="{0B3E022B-76B5-4395-A43E-A481C96BA876}">
      <dgm:prSet/>
      <dgm:spPr/>
      <dgm:t>
        <a:bodyPr/>
        <a:lstStyle/>
        <a:p>
          <a:endParaRPr lang="es-MX"/>
        </a:p>
      </dgm:t>
    </dgm:pt>
    <dgm:pt modelId="{1C928743-795F-4937-B559-6FE9CBD6F7FC}">
      <dgm:prSet phldrT="[Texto]" custT="1"/>
      <dgm:spPr/>
      <dgm:t>
        <a:bodyPr/>
        <a:lstStyle/>
        <a:p>
          <a:pPr algn="just"/>
          <a:r>
            <a:rPr lang="es-MX" sz="800" b="1" dirty="0" smtClean="0"/>
            <a:t>El OIC se llevara dichas solicitudes para su atención, para que en el ámbito de sus atribuciones, revise si cuenta con los elementos, contacte al ciudadano para recabar lo necesario, con el fin de crear un acuerdo de inicio de investigación o de improcedencia, según sea el caso.</a:t>
          </a:r>
          <a:endParaRPr lang="es-MX" sz="800" b="1" dirty="0"/>
        </a:p>
      </dgm:t>
    </dgm:pt>
    <dgm:pt modelId="{07DC47A1-D1DE-483E-B3D1-C882F9C932CA}" type="parTrans" cxnId="{028F880A-2C83-4D63-BBE1-3C892ECFA813}">
      <dgm:prSet/>
      <dgm:spPr/>
      <dgm:t>
        <a:bodyPr/>
        <a:lstStyle/>
        <a:p>
          <a:endParaRPr lang="es-MX"/>
        </a:p>
      </dgm:t>
    </dgm:pt>
    <dgm:pt modelId="{D8065AD1-BE9F-48BE-A9EF-212813C08F3F}" type="sibTrans" cxnId="{028F880A-2C83-4D63-BBE1-3C892ECFA813}">
      <dgm:prSet/>
      <dgm:spPr/>
      <dgm:t>
        <a:bodyPr/>
        <a:lstStyle/>
        <a:p>
          <a:endParaRPr lang="es-MX"/>
        </a:p>
      </dgm:t>
    </dgm:pt>
    <dgm:pt modelId="{5F7E32AA-65DE-4865-9F16-B567D06B2DE6}">
      <dgm:prSet phldrT="[Texto]" custT="1"/>
      <dgm:spPr/>
      <dgm:t>
        <a:bodyPr/>
        <a:lstStyle/>
        <a:p>
          <a:endParaRPr lang="es-MX"/>
        </a:p>
      </dgm:t>
    </dgm:pt>
    <dgm:pt modelId="{68551165-0A40-439E-87CB-AD3C8597C062}" type="parTrans" cxnId="{95385465-310D-4A25-8D7B-C667954BDCC5}">
      <dgm:prSet/>
      <dgm:spPr/>
      <dgm:t>
        <a:bodyPr/>
        <a:lstStyle/>
        <a:p>
          <a:endParaRPr lang="es-MX"/>
        </a:p>
      </dgm:t>
    </dgm:pt>
    <dgm:pt modelId="{71666432-5DBE-43DF-B66B-CFE62516C10B}" type="sibTrans" cxnId="{95385465-310D-4A25-8D7B-C667954BDCC5}">
      <dgm:prSet/>
      <dgm:spPr/>
      <dgm:t>
        <a:bodyPr/>
        <a:lstStyle/>
        <a:p>
          <a:endParaRPr lang="es-MX"/>
        </a:p>
      </dgm:t>
    </dgm:pt>
    <dgm:pt modelId="{9D790C7D-6405-404A-91F7-7383A67580D3}">
      <dgm:prSet phldrT="[Texto]" custT="1"/>
      <dgm:spPr/>
      <dgm:t>
        <a:bodyPr/>
        <a:lstStyle/>
        <a:p>
          <a:endParaRPr lang="es-MX"/>
        </a:p>
      </dgm:t>
    </dgm:pt>
    <dgm:pt modelId="{D28A5EF2-C5DF-4CC7-BC60-D195F4508381}" type="parTrans" cxnId="{D6AEB73A-99D7-470C-9D81-AD0776D60764}">
      <dgm:prSet/>
      <dgm:spPr/>
      <dgm:t>
        <a:bodyPr/>
        <a:lstStyle/>
        <a:p>
          <a:endParaRPr lang="es-MX"/>
        </a:p>
      </dgm:t>
    </dgm:pt>
    <dgm:pt modelId="{B0E44FD6-C7F0-407B-B21C-53144D76CF6D}" type="sibTrans" cxnId="{D6AEB73A-99D7-470C-9D81-AD0776D60764}">
      <dgm:prSet/>
      <dgm:spPr/>
      <dgm:t>
        <a:bodyPr/>
        <a:lstStyle/>
        <a:p>
          <a:endParaRPr lang="es-MX"/>
        </a:p>
      </dgm:t>
    </dgm:pt>
    <dgm:pt modelId="{5D9F5856-A158-4F1E-B6B1-E9DAC01AAF64}" type="pres">
      <dgm:prSet presAssocID="{B20935BB-F179-4C6D-BBF9-D00AD22D2C43}" presName="composite" presStyleCnt="0">
        <dgm:presLayoutVars>
          <dgm:chMax val="3"/>
          <dgm:animLvl val="lvl"/>
          <dgm:resizeHandles val="exact"/>
        </dgm:presLayoutVars>
      </dgm:prSet>
      <dgm:spPr/>
      <dgm:t>
        <a:bodyPr/>
        <a:lstStyle/>
        <a:p>
          <a:endParaRPr lang="es-MX"/>
        </a:p>
      </dgm:t>
    </dgm:pt>
    <dgm:pt modelId="{CA1EFADE-3E5B-408D-96D6-41B3B2A2EA00}" type="pres">
      <dgm:prSet presAssocID="{95D3070D-F65A-45C4-9C17-FB187839C4C5}" presName="gear1" presStyleLbl="node1" presStyleIdx="0" presStyleCnt="3">
        <dgm:presLayoutVars>
          <dgm:chMax val="1"/>
          <dgm:bulletEnabled val="1"/>
        </dgm:presLayoutVars>
      </dgm:prSet>
      <dgm:spPr/>
      <dgm:t>
        <a:bodyPr/>
        <a:lstStyle/>
        <a:p>
          <a:endParaRPr lang="es-MX"/>
        </a:p>
      </dgm:t>
    </dgm:pt>
    <dgm:pt modelId="{19D02F83-1DF4-49A6-933B-B1CE14269B5E}" type="pres">
      <dgm:prSet presAssocID="{95D3070D-F65A-45C4-9C17-FB187839C4C5}" presName="gear1srcNode" presStyleLbl="node1" presStyleIdx="0" presStyleCnt="3"/>
      <dgm:spPr/>
      <dgm:t>
        <a:bodyPr/>
        <a:lstStyle/>
        <a:p>
          <a:endParaRPr lang="es-MX"/>
        </a:p>
      </dgm:t>
    </dgm:pt>
    <dgm:pt modelId="{5F08CEB0-2CC4-42A0-9429-6408F601D8BC}" type="pres">
      <dgm:prSet presAssocID="{95D3070D-F65A-45C4-9C17-FB187839C4C5}" presName="gear1dstNode" presStyleLbl="node1" presStyleIdx="0" presStyleCnt="3"/>
      <dgm:spPr/>
      <dgm:t>
        <a:bodyPr/>
        <a:lstStyle/>
        <a:p>
          <a:endParaRPr lang="es-MX"/>
        </a:p>
      </dgm:t>
    </dgm:pt>
    <dgm:pt modelId="{42326DB6-EAE0-4235-B3BE-80DDC1E60EB8}" type="pres">
      <dgm:prSet presAssocID="{95D3070D-F65A-45C4-9C17-FB187839C4C5}" presName="gear1ch" presStyleLbl="fgAcc1" presStyleIdx="0" presStyleCnt="3" custScaleY="60491">
        <dgm:presLayoutVars>
          <dgm:chMax val="0"/>
          <dgm:bulletEnabled val="1"/>
        </dgm:presLayoutVars>
      </dgm:prSet>
      <dgm:spPr/>
      <dgm:t>
        <a:bodyPr/>
        <a:lstStyle/>
        <a:p>
          <a:endParaRPr lang="es-MX"/>
        </a:p>
      </dgm:t>
    </dgm:pt>
    <dgm:pt modelId="{D12042C2-849A-4027-BE70-8978AF4F9357}" type="pres">
      <dgm:prSet presAssocID="{7377A4BF-E5E2-410F-88D4-FE7B936FDF66}" presName="gear2" presStyleLbl="node1" presStyleIdx="1" presStyleCnt="3">
        <dgm:presLayoutVars>
          <dgm:chMax val="1"/>
          <dgm:bulletEnabled val="1"/>
        </dgm:presLayoutVars>
      </dgm:prSet>
      <dgm:spPr/>
      <dgm:t>
        <a:bodyPr/>
        <a:lstStyle/>
        <a:p>
          <a:endParaRPr lang="es-MX"/>
        </a:p>
      </dgm:t>
    </dgm:pt>
    <dgm:pt modelId="{EC66B4EA-EAF8-4587-B30A-D4F8C0AB4D0D}" type="pres">
      <dgm:prSet presAssocID="{7377A4BF-E5E2-410F-88D4-FE7B936FDF66}" presName="gear2srcNode" presStyleLbl="node1" presStyleIdx="1" presStyleCnt="3"/>
      <dgm:spPr/>
      <dgm:t>
        <a:bodyPr/>
        <a:lstStyle/>
        <a:p>
          <a:endParaRPr lang="es-MX"/>
        </a:p>
      </dgm:t>
    </dgm:pt>
    <dgm:pt modelId="{44C3C4A2-8D96-4A3A-8900-25FD7AFFD369}" type="pres">
      <dgm:prSet presAssocID="{7377A4BF-E5E2-410F-88D4-FE7B936FDF66}" presName="gear2dstNode" presStyleLbl="node1" presStyleIdx="1" presStyleCnt="3"/>
      <dgm:spPr/>
      <dgm:t>
        <a:bodyPr/>
        <a:lstStyle/>
        <a:p>
          <a:endParaRPr lang="es-MX"/>
        </a:p>
      </dgm:t>
    </dgm:pt>
    <dgm:pt modelId="{07E10477-F781-4F64-8F98-90AFCF86360E}" type="pres">
      <dgm:prSet presAssocID="{7377A4BF-E5E2-410F-88D4-FE7B936FDF66}" presName="gear2ch" presStyleLbl="fgAcc1" presStyleIdx="1" presStyleCnt="3" custScaleY="121168">
        <dgm:presLayoutVars>
          <dgm:chMax val="0"/>
          <dgm:bulletEnabled val="1"/>
        </dgm:presLayoutVars>
      </dgm:prSet>
      <dgm:spPr/>
      <dgm:t>
        <a:bodyPr/>
        <a:lstStyle/>
        <a:p>
          <a:endParaRPr lang="es-MX"/>
        </a:p>
      </dgm:t>
    </dgm:pt>
    <dgm:pt modelId="{A035D534-62BD-461F-B763-E11D349FBA21}" type="pres">
      <dgm:prSet presAssocID="{D0FE0F69-DB84-4417-91F6-DA63A612E7B6}" presName="gear3" presStyleLbl="node1" presStyleIdx="2" presStyleCnt="3"/>
      <dgm:spPr/>
      <dgm:t>
        <a:bodyPr/>
        <a:lstStyle/>
        <a:p>
          <a:endParaRPr lang="es-MX"/>
        </a:p>
      </dgm:t>
    </dgm:pt>
    <dgm:pt modelId="{55C2A720-0D41-48D7-A2B8-3D0E248E0CD6}" type="pres">
      <dgm:prSet presAssocID="{D0FE0F69-DB84-4417-91F6-DA63A612E7B6}" presName="gear3tx" presStyleLbl="node1" presStyleIdx="2" presStyleCnt="3">
        <dgm:presLayoutVars>
          <dgm:chMax val="1"/>
          <dgm:bulletEnabled val="1"/>
        </dgm:presLayoutVars>
      </dgm:prSet>
      <dgm:spPr/>
      <dgm:t>
        <a:bodyPr/>
        <a:lstStyle/>
        <a:p>
          <a:endParaRPr lang="es-MX"/>
        </a:p>
      </dgm:t>
    </dgm:pt>
    <dgm:pt modelId="{BCC59D5E-1888-4140-853F-6F1EA45C7C0F}" type="pres">
      <dgm:prSet presAssocID="{D0FE0F69-DB84-4417-91F6-DA63A612E7B6}" presName="gear3srcNode" presStyleLbl="node1" presStyleIdx="2" presStyleCnt="3"/>
      <dgm:spPr/>
      <dgm:t>
        <a:bodyPr/>
        <a:lstStyle/>
        <a:p>
          <a:endParaRPr lang="es-MX"/>
        </a:p>
      </dgm:t>
    </dgm:pt>
    <dgm:pt modelId="{5054CE33-303E-45BA-BCAF-DFEEFAF4BDF5}" type="pres">
      <dgm:prSet presAssocID="{D0FE0F69-DB84-4417-91F6-DA63A612E7B6}" presName="gear3dstNode" presStyleLbl="node1" presStyleIdx="2" presStyleCnt="3"/>
      <dgm:spPr/>
      <dgm:t>
        <a:bodyPr/>
        <a:lstStyle/>
        <a:p>
          <a:endParaRPr lang="es-MX"/>
        </a:p>
      </dgm:t>
    </dgm:pt>
    <dgm:pt modelId="{CBDD6986-DF31-4B9B-BEC9-98DF6C6BEF97}" type="pres">
      <dgm:prSet presAssocID="{D0FE0F69-DB84-4417-91F6-DA63A612E7B6}" presName="gear3ch" presStyleLbl="fgAcc1" presStyleIdx="2" presStyleCnt="3" custScaleX="155616" custLinFactNeighborX="29259" custLinFactNeighborY="-998">
        <dgm:presLayoutVars>
          <dgm:chMax val="0"/>
          <dgm:bulletEnabled val="1"/>
        </dgm:presLayoutVars>
      </dgm:prSet>
      <dgm:spPr/>
      <dgm:t>
        <a:bodyPr/>
        <a:lstStyle/>
        <a:p>
          <a:endParaRPr lang="es-MX"/>
        </a:p>
      </dgm:t>
    </dgm:pt>
    <dgm:pt modelId="{6BEF3727-6DA5-4AE0-A6F2-40184568CA15}" type="pres">
      <dgm:prSet presAssocID="{A2F26E9A-75F4-4206-946C-40BBF7A2320E}" presName="connector1" presStyleLbl="sibTrans2D1" presStyleIdx="0" presStyleCnt="3"/>
      <dgm:spPr/>
      <dgm:t>
        <a:bodyPr/>
        <a:lstStyle/>
        <a:p>
          <a:endParaRPr lang="es-MX"/>
        </a:p>
      </dgm:t>
    </dgm:pt>
    <dgm:pt modelId="{0BAD9818-DC7F-48A7-8113-B6573D215320}" type="pres">
      <dgm:prSet presAssocID="{9844397F-97A0-4B8F-B5B8-589C90C98ED1}" presName="connector2" presStyleLbl="sibTrans2D1" presStyleIdx="1" presStyleCnt="3"/>
      <dgm:spPr/>
      <dgm:t>
        <a:bodyPr/>
        <a:lstStyle/>
        <a:p>
          <a:endParaRPr lang="es-MX"/>
        </a:p>
      </dgm:t>
    </dgm:pt>
    <dgm:pt modelId="{0A42E3A6-2EEC-414C-A5C1-C83F8E9D8FFE}" type="pres">
      <dgm:prSet presAssocID="{3DFDF668-A6BF-4627-A971-FE61F4B53E83}" presName="connector3" presStyleLbl="sibTrans2D1" presStyleIdx="2" presStyleCnt="3"/>
      <dgm:spPr/>
      <dgm:t>
        <a:bodyPr/>
        <a:lstStyle/>
        <a:p>
          <a:endParaRPr lang="es-MX"/>
        </a:p>
      </dgm:t>
    </dgm:pt>
  </dgm:ptLst>
  <dgm:cxnLst>
    <dgm:cxn modelId="{1D0864BC-B3C4-49CA-AA4C-DBD03D83A19E}" type="presOf" srcId="{D0FE0F69-DB84-4417-91F6-DA63A612E7B6}" destId="{55C2A720-0D41-48D7-A2B8-3D0E248E0CD6}" srcOrd="1" destOrd="0" presId="urn:microsoft.com/office/officeart/2005/8/layout/gear1"/>
    <dgm:cxn modelId="{A7CA7E5F-EFDD-42EB-8378-C29B3E8F62A4}" type="presOf" srcId="{56E4AFA3-E1B6-4DA5-861F-636D302293E1}" destId="{07E10477-F781-4F64-8F98-90AFCF86360E}" srcOrd="0" destOrd="0" presId="urn:microsoft.com/office/officeart/2005/8/layout/gear1"/>
    <dgm:cxn modelId="{D6AEB73A-99D7-470C-9D81-AD0776D60764}" srcId="{5F7E32AA-65DE-4865-9F16-B567D06B2DE6}" destId="{9D790C7D-6405-404A-91F7-7383A67580D3}" srcOrd="0" destOrd="0" parTransId="{D28A5EF2-C5DF-4CC7-BC60-D195F4508381}" sibTransId="{B0E44FD6-C7F0-407B-B21C-53144D76CF6D}"/>
    <dgm:cxn modelId="{E129820E-346B-4A3A-93C5-DC898517CFF5}" type="presOf" srcId="{D0FE0F69-DB84-4417-91F6-DA63A612E7B6}" destId="{5054CE33-303E-45BA-BCAF-DFEEFAF4BDF5}" srcOrd="3" destOrd="0" presId="urn:microsoft.com/office/officeart/2005/8/layout/gear1"/>
    <dgm:cxn modelId="{28EE6B17-EFF1-4C36-BA4D-DE086EB25540}" type="presOf" srcId="{3DFDF668-A6BF-4627-A971-FE61F4B53E83}" destId="{0A42E3A6-2EEC-414C-A5C1-C83F8E9D8FFE}" srcOrd="0" destOrd="0" presId="urn:microsoft.com/office/officeart/2005/8/layout/gear1"/>
    <dgm:cxn modelId="{7A272AE4-595D-49BC-84DC-9BF2CEFAC351}" type="presOf" srcId="{1C928743-795F-4937-B559-6FE9CBD6F7FC}" destId="{CBDD6986-DF31-4B9B-BEC9-98DF6C6BEF97}" srcOrd="0" destOrd="0" presId="urn:microsoft.com/office/officeart/2005/8/layout/gear1"/>
    <dgm:cxn modelId="{80374BC3-F1DE-46B7-A818-35505D61C440}" type="presOf" srcId="{7377A4BF-E5E2-410F-88D4-FE7B936FDF66}" destId="{44C3C4A2-8D96-4A3A-8900-25FD7AFFD369}" srcOrd="2" destOrd="0" presId="urn:microsoft.com/office/officeart/2005/8/layout/gear1"/>
    <dgm:cxn modelId="{7F3CCBA6-AA9B-4AE3-9169-1771C65E326A}" type="presOf" srcId="{95D3070D-F65A-45C4-9C17-FB187839C4C5}" destId="{CA1EFADE-3E5B-408D-96D6-41B3B2A2EA00}" srcOrd="0" destOrd="0" presId="urn:microsoft.com/office/officeart/2005/8/layout/gear1"/>
    <dgm:cxn modelId="{6DDEA722-DD69-4F3F-A7CE-F7BDDA00D7D9}" type="presOf" srcId="{95D3070D-F65A-45C4-9C17-FB187839C4C5}" destId="{19D02F83-1DF4-49A6-933B-B1CE14269B5E}" srcOrd="1" destOrd="0" presId="urn:microsoft.com/office/officeart/2005/8/layout/gear1"/>
    <dgm:cxn modelId="{3D13616C-ACED-46A7-B595-F30121B3D9E3}" type="presOf" srcId="{A2F26E9A-75F4-4206-946C-40BBF7A2320E}" destId="{6BEF3727-6DA5-4AE0-A6F2-40184568CA15}" srcOrd="0" destOrd="0" presId="urn:microsoft.com/office/officeart/2005/8/layout/gear1"/>
    <dgm:cxn modelId="{5A9CCA87-4161-4114-B0A4-5A0F98CF2849}" type="presOf" srcId="{B20935BB-F179-4C6D-BBF9-D00AD22D2C43}" destId="{5D9F5856-A158-4F1E-B6B1-E9DAC01AAF64}" srcOrd="0" destOrd="0" presId="urn:microsoft.com/office/officeart/2005/8/layout/gear1"/>
    <dgm:cxn modelId="{9BF900E0-9403-48AE-9FFE-B37F4611BBF1}" type="presOf" srcId="{7377A4BF-E5E2-410F-88D4-FE7B936FDF66}" destId="{D12042C2-849A-4027-BE70-8978AF4F9357}" srcOrd="0" destOrd="0" presId="urn:microsoft.com/office/officeart/2005/8/layout/gear1"/>
    <dgm:cxn modelId="{BDE921EF-C2A7-4C6A-B33F-3D6379A70A2D}" type="presOf" srcId="{988800CA-05A0-4D62-8886-2EBDAF1FBD7D}" destId="{42326DB6-EAE0-4235-B3BE-80DDC1E60EB8}" srcOrd="0" destOrd="0" presId="urn:microsoft.com/office/officeart/2005/8/layout/gear1"/>
    <dgm:cxn modelId="{0B3E022B-76B5-4395-A43E-A481C96BA876}" srcId="{B20935BB-F179-4C6D-BBF9-D00AD22D2C43}" destId="{D0FE0F69-DB84-4417-91F6-DA63A612E7B6}" srcOrd="2" destOrd="0" parTransId="{B4C2ABC7-BD6C-463B-82A9-B76EA3E9CDF8}" sibTransId="{3DFDF668-A6BF-4627-A971-FE61F4B53E83}"/>
    <dgm:cxn modelId="{EF069CF9-23DB-4F36-AE76-A24B634FF354}" type="presOf" srcId="{D0FE0F69-DB84-4417-91F6-DA63A612E7B6}" destId="{BCC59D5E-1888-4140-853F-6F1EA45C7C0F}" srcOrd="2" destOrd="0" presId="urn:microsoft.com/office/officeart/2005/8/layout/gear1"/>
    <dgm:cxn modelId="{EAF594E3-BFE6-4600-A894-4FA8BF09D1A0}" srcId="{B20935BB-F179-4C6D-BBF9-D00AD22D2C43}" destId="{95D3070D-F65A-45C4-9C17-FB187839C4C5}" srcOrd="0" destOrd="0" parTransId="{901E6EF4-424B-407A-A374-0634BEA6C285}" sibTransId="{A2F26E9A-75F4-4206-946C-40BBF7A2320E}"/>
    <dgm:cxn modelId="{EB222DBA-4717-4244-94D6-74EBBE920F0C}" srcId="{B20935BB-F179-4C6D-BBF9-D00AD22D2C43}" destId="{7377A4BF-E5E2-410F-88D4-FE7B936FDF66}" srcOrd="1" destOrd="0" parTransId="{3935D55B-2C93-48FB-B57B-036CB18BA7D6}" sibTransId="{9844397F-97A0-4B8F-B5B8-589C90C98ED1}"/>
    <dgm:cxn modelId="{65FF9EB3-BE65-4AC0-B4DB-1EF484C3CA4D}" type="presOf" srcId="{9844397F-97A0-4B8F-B5B8-589C90C98ED1}" destId="{0BAD9818-DC7F-48A7-8113-B6573D215320}" srcOrd="0" destOrd="0" presId="urn:microsoft.com/office/officeart/2005/8/layout/gear1"/>
    <dgm:cxn modelId="{97D83433-7A31-4E8D-AD8D-776D3373FC10}" srcId="{7377A4BF-E5E2-410F-88D4-FE7B936FDF66}" destId="{56E4AFA3-E1B6-4DA5-861F-636D302293E1}" srcOrd="0" destOrd="0" parTransId="{4A409665-6868-49FE-BDDF-C35F12AEDF5C}" sibTransId="{D3A01C3E-3E11-4FC6-8A94-1CAF055D19F3}"/>
    <dgm:cxn modelId="{5665FFE1-241F-4E4E-898C-0A653699408F}" type="presOf" srcId="{7377A4BF-E5E2-410F-88D4-FE7B936FDF66}" destId="{EC66B4EA-EAF8-4587-B30A-D4F8C0AB4D0D}" srcOrd="1" destOrd="0" presId="urn:microsoft.com/office/officeart/2005/8/layout/gear1"/>
    <dgm:cxn modelId="{66E92981-AB25-4E2C-944C-43A30E14DE3D}" type="presOf" srcId="{95D3070D-F65A-45C4-9C17-FB187839C4C5}" destId="{5F08CEB0-2CC4-42A0-9429-6408F601D8BC}" srcOrd="2" destOrd="0" presId="urn:microsoft.com/office/officeart/2005/8/layout/gear1"/>
    <dgm:cxn modelId="{1AD60A60-184B-42CE-9508-5F96F51FF164}" type="presOf" srcId="{D0FE0F69-DB84-4417-91F6-DA63A612E7B6}" destId="{A035D534-62BD-461F-B763-E11D349FBA21}" srcOrd="0" destOrd="0" presId="urn:microsoft.com/office/officeart/2005/8/layout/gear1"/>
    <dgm:cxn modelId="{028F880A-2C83-4D63-BBE1-3C892ECFA813}" srcId="{D0FE0F69-DB84-4417-91F6-DA63A612E7B6}" destId="{1C928743-795F-4937-B559-6FE9CBD6F7FC}" srcOrd="0" destOrd="0" parTransId="{07DC47A1-D1DE-483E-B3D1-C882F9C932CA}" sibTransId="{D8065AD1-BE9F-48BE-A9EF-212813C08F3F}"/>
    <dgm:cxn modelId="{9A22C7F0-C51F-47E9-B6B9-DA2D4C9E90D0}" srcId="{95D3070D-F65A-45C4-9C17-FB187839C4C5}" destId="{988800CA-05A0-4D62-8886-2EBDAF1FBD7D}" srcOrd="0" destOrd="0" parTransId="{822EE02D-A845-452B-8F0F-D0326D33B2E5}" sibTransId="{07CB808A-334B-450C-AD1C-CE0F3ABFB71E}"/>
    <dgm:cxn modelId="{95385465-310D-4A25-8D7B-C667954BDCC5}" srcId="{B20935BB-F179-4C6D-BBF9-D00AD22D2C43}" destId="{5F7E32AA-65DE-4865-9F16-B567D06B2DE6}" srcOrd="3" destOrd="0" parTransId="{68551165-0A40-439E-87CB-AD3C8597C062}" sibTransId="{71666432-5DBE-43DF-B66B-CFE62516C10B}"/>
    <dgm:cxn modelId="{454F1D23-8E9A-4F85-AF76-840916D914CF}" type="presParOf" srcId="{5D9F5856-A158-4F1E-B6B1-E9DAC01AAF64}" destId="{CA1EFADE-3E5B-408D-96D6-41B3B2A2EA00}" srcOrd="0" destOrd="0" presId="urn:microsoft.com/office/officeart/2005/8/layout/gear1"/>
    <dgm:cxn modelId="{EA44DC34-AAB5-4F03-89C1-167871DFDE1B}" type="presParOf" srcId="{5D9F5856-A158-4F1E-B6B1-E9DAC01AAF64}" destId="{19D02F83-1DF4-49A6-933B-B1CE14269B5E}" srcOrd="1" destOrd="0" presId="urn:microsoft.com/office/officeart/2005/8/layout/gear1"/>
    <dgm:cxn modelId="{187571E5-4DEC-4B78-BE9F-D5E4B40AF204}" type="presParOf" srcId="{5D9F5856-A158-4F1E-B6B1-E9DAC01AAF64}" destId="{5F08CEB0-2CC4-42A0-9429-6408F601D8BC}" srcOrd="2" destOrd="0" presId="urn:microsoft.com/office/officeart/2005/8/layout/gear1"/>
    <dgm:cxn modelId="{1EF4128C-245B-492C-9ECD-CACC6BB38FA7}" type="presParOf" srcId="{5D9F5856-A158-4F1E-B6B1-E9DAC01AAF64}" destId="{42326DB6-EAE0-4235-B3BE-80DDC1E60EB8}" srcOrd="3" destOrd="0" presId="urn:microsoft.com/office/officeart/2005/8/layout/gear1"/>
    <dgm:cxn modelId="{295592F1-DBB5-49C9-80D4-286ECC1D4D1E}" type="presParOf" srcId="{5D9F5856-A158-4F1E-B6B1-E9DAC01AAF64}" destId="{D12042C2-849A-4027-BE70-8978AF4F9357}" srcOrd="4" destOrd="0" presId="urn:microsoft.com/office/officeart/2005/8/layout/gear1"/>
    <dgm:cxn modelId="{4792EC92-A0C4-4094-99A0-8B53503456D8}" type="presParOf" srcId="{5D9F5856-A158-4F1E-B6B1-E9DAC01AAF64}" destId="{EC66B4EA-EAF8-4587-B30A-D4F8C0AB4D0D}" srcOrd="5" destOrd="0" presId="urn:microsoft.com/office/officeart/2005/8/layout/gear1"/>
    <dgm:cxn modelId="{9CFF1A04-5ECA-4396-A8F5-7DC069FDB81D}" type="presParOf" srcId="{5D9F5856-A158-4F1E-B6B1-E9DAC01AAF64}" destId="{44C3C4A2-8D96-4A3A-8900-25FD7AFFD369}" srcOrd="6" destOrd="0" presId="urn:microsoft.com/office/officeart/2005/8/layout/gear1"/>
    <dgm:cxn modelId="{347F98DF-AF93-4304-B6C6-F269177C9188}" type="presParOf" srcId="{5D9F5856-A158-4F1E-B6B1-E9DAC01AAF64}" destId="{07E10477-F781-4F64-8F98-90AFCF86360E}" srcOrd="7" destOrd="0" presId="urn:microsoft.com/office/officeart/2005/8/layout/gear1"/>
    <dgm:cxn modelId="{FCB5CD8A-D0C5-4357-BA4B-96978E5C4CFA}" type="presParOf" srcId="{5D9F5856-A158-4F1E-B6B1-E9DAC01AAF64}" destId="{A035D534-62BD-461F-B763-E11D349FBA21}" srcOrd="8" destOrd="0" presId="urn:microsoft.com/office/officeart/2005/8/layout/gear1"/>
    <dgm:cxn modelId="{0ADCB3D0-2995-496B-9D56-F6508695D2B6}" type="presParOf" srcId="{5D9F5856-A158-4F1E-B6B1-E9DAC01AAF64}" destId="{55C2A720-0D41-48D7-A2B8-3D0E248E0CD6}" srcOrd="9" destOrd="0" presId="urn:microsoft.com/office/officeart/2005/8/layout/gear1"/>
    <dgm:cxn modelId="{C66DAC1B-B3ED-4115-BFDC-29F2769917B8}" type="presParOf" srcId="{5D9F5856-A158-4F1E-B6B1-E9DAC01AAF64}" destId="{BCC59D5E-1888-4140-853F-6F1EA45C7C0F}" srcOrd="10" destOrd="0" presId="urn:microsoft.com/office/officeart/2005/8/layout/gear1"/>
    <dgm:cxn modelId="{1D103925-DB70-477E-A1EA-87EDFB00E3CD}" type="presParOf" srcId="{5D9F5856-A158-4F1E-B6B1-E9DAC01AAF64}" destId="{5054CE33-303E-45BA-BCAF-DFEEFAF4BDF5}" srcOrd="11" destOrd="0" presId="urn:microsoft.com/office/officeart/2005/8/layout/gear1"/>
    <dgm:cxn modelId="{04DA8DBD-BEB6-44D1-A333-72CE126A6DCF}" type="presParOf" srcId="{5D9F5856-A158-4F1E-B6B1-E9DAC01AAF64}" destId="{CBDD6986-DF31-4B9B-BEC9-98DF6C6BEF97}" srcOrd="12" destOrd="0" presId="urn:microsoft.com/office/officeart/2005/8/layout/gear1"/>
    <dgm:cxn modelId="{8C3DF350-0C7C-4F14-BE49-5B45553857DC}" type="presParOf" srcId="{5D9F5856-A158-4F1E-B6B1-E9DAC01AAF64}" destId="{6BEF3727-6DA5-4AE0-A6F2-40184568CA15}" srcOrd="13" destOrd="0" presId="urn:microsoft.com/office/officeart/2005/8/layout/gear1"/>
    <dgm:cxn modelId="{98ABBEB1-5652-4C8B-8C01-59B00DEAC584}" type="presParOf" srcId="{5D9F5856-A158-4F1E-B6B1-E9DAC01AAF64}" destId="{0BAD9818-DC7F-48A7-8113-B6573D215320}" srcOrd="14" destOrd="0" presId="urn:microsoft.com/office/officeart/2005/8/layout/gear1"/>
    <dgm:cxn modelId="{57EB2B47-023E-4A23-AE0B-19FD2CE951C1}" type="presParOf" srcId="{5D9F5856-A158-4F1E-B6B1-E9DAC01AAF64}" destId="{0A42E3A6-2EEC-414C-A5C1-C83F8E9D8FFE}" srcOrd="15"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BAE83-C75F-46E9-857D-0074571A5CC8}">
      <dsp:nvSpPr>
        <dsp:cNvPr id="0" name=""/>
        <dsp:cNvSpPr/>
      </dsp:nvSpPr>
      <dsp:spPr>
        <a:xfrm>
          <a:off x="1577280" y="1311"/>
          <a:ext cx="817066" cy="81706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s-MX" sz="600" b="1" kern="1200" smtClean="0">
              <a:latin typeface="Verdana" pitchFamily="34" charset="0"/>
              <a:ea typeface="Verdana" pitchFamily="34" charset="0"/>
            </a:rPr>
            <a:t>1. La Estrategia de Contraloría Ciudadana</a:t>
          </a:r>
          <a:endParaRPr lang="es-MX" sz="600" b="1" kern="1200" dirty="0">
            <a:latin typeface="Verdana" pitchFamily="34" charset="0"/>
            <a:ea typeface="Verdana" pitchFamily="34" charset="0"/>
          </a:endParaRPr>
        </a:p>
      </dsp:txBody>
      <dsp:txXfrm>
        <a:off x="1696937" y="120968"/>
        <a:ext cx="577752" cy="577752"/>
      </dsp:txXfrm>
    </dsp:sp>
    <dsp:sp modelId="{CE882B06-8C06-41EE-8DF1-DD4E2D60F7EF}">
      <dsp:nvSpPr>
        <dsp:cNvPr id="0" name=""/>
        <dsp:cNvSpPr/>
      </dsp:nvSpPr>
      <dsp:spPr>
        <a:xfrm>
          <a:off x="1748864" y="884723"/>
          <a:ext cx="473898" cy="473898"/>
        </a:xfrm>
        <a:prstGeom prst="mathPlus">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s-MX" sz="500" kern="1200" dirty="0"/>
        </a:p>
      </dsp:txBody>
      <dsp:txXfrm>
        <a:off x="1811679" y="1065942"/>
        <a:ext cx="348268" cy="111460"/>
      </dsp:txXfrm>
    </dsp:sp>
    <dsp:sp modelId="{938FE381-43C5-409E-BA99-2C054F77F968}">
      <dsp:nvSpPr>
        <dsp:cNvPr id="0" name=""/>
        <dsp:cNvSpPr/>
      </dsp:nvSpPr>
      <dsp:spPr>
        <a:xfrm>
          <a:off x="1577280" y="1424967"/>
          <a:ext cx="817066" cy="81706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s-MX" sz="600" b="1" kern="1200" smtClean="0">
              <a:latin typeface="Verdana" pitchFamily="34" charset="0"/>
              <a:ea typeface="Verdana" pitchFamily="34" charset="0"/>
            </a:rPr>
            <a:t>2.- El Cronograma de Actividades</a:t>
          </a:r>
          <a:endParaRPr lang="es-MX" sz="600" b="1" kern="1200" dirty="0">
            <a:latin typeface="Verdana" pitchFamily="34" charset="0"/>
            <a:ea typeface="Verdana" pitchFamily="34" charset="0"/>
          </a:endParaRPr>
        </a:p>
      </dsp:txBody>
      <dsp:txXfrm>
        <a:off x="1696937" y="1544624"/>
        <a:ext cx="577752" cy="577752"/>
      </dsp:txXfrm>
    </dsp:sp>
    <dsp:sp modelId="{16DBE26A-C93E-4690-A650-2C83F20E1B44}">
      <dsp:nvSpPr>
        <dsp:cNvPr id="0" name=""/>
        <dsp:cNvSpPr/>
      </dsp:nvSpPr>
      <dsp:spPr>
        <a:xfrm>
          <a:off x="2516906" y="969698"/>
          <a:ext cx="259827" cy="303948"/>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s-MX" sz="500" kern="1200" dirty="0"/>
        </a:p>
      </dsp:txBody>
      <dsp:txXfrm>
        <a:off x="2516906" y="1030488"/>
        <a:ext cx="181879" cy="182368"/>
      </dsp:txXfrm>
    </dsp:sp>
    <dsp:sp modelId="{168E25BF-6DBC-48FE-9D6B-220B2BB037EA}">
      <dsp:nvSpPr>
        <dsp:cNvPr id="0" name=""/>
        <dsp:cNvSpPr/>
      </dsp:nvSpPr>
      <dsp:spPr>
        <a:xfrm>
          <a:off x="2884586" y="304606"/>
          <a:ext cx="1634132" cy="163413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b="1" kern="1200" smtClean="0">
              <a:latin typeface="Verdana" pitchFamily="34" charset="0"/>
              <a:ea typeface="Verdana" pitchFamily="34" charset="0"/>
            </a:rPr>
            <a:t>PAT de Contraloría Ciudadana</a:t>
          </a:r>
          <a:endParaRPr lang="es-MX" sz="1400" b="1" kern="1200" dirty="0">
            <a:latin typeface="Verdana" pitchFamily="34" charset="0"/>
            <a:ea typeface="Verdana" pitchFamily="34" charset="0"/>
          </a:endParaRPr>
        </a:p>
      </dsp:txBody>
      <dsp:txXfrm>
        <a:off x="3123899" y="543919"/>
        <a:ext cx="1155506" cy="1155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EFADE-3E5B-408D-96D6-41B3B2A2EA00}">
      <dsp:nvSpPr>
        <dsp:cNvPr id="0" name=""/>
        <dsp:cNvSpPr/>
      </dsp:nvSpPr>
      <dsp:spPr>
        <a:xfrm>
          <a:off x="3407537" y="2074545"/>
          <a:ext cx="2535555" cy="2535555"/>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t>Reconocimientos</a:t>
          </a:r>
          <a:endParaRPr lang="es-MX" sz="1600" b="1" kern="1200" dirty="0"/>
        </a:p>
      </dsp:txBody>
      <dsp:txXfrm>
        <a:off x="3917296" y="2668487"/>
        <a:ext cx="1516037" cy="1303327"/>
      </dsp:txXfrm>
    </dsp:sp>
    <dsp:sp modelId="{42326DB6-EAE0-4235-B3BE-80DDC1E60EB8}">
      <dsp:nvSpPr>
        <dsp:cNvPr id="0" name=""/>
        <dsp:cNvSpPr/>
      </dsp:nvSpPr>
      <dsp:spPr>
        <a:xfrm>
          <a:off x="3084830" y="3833227"/>
          <a:ext cx="1613535" cy="58562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t" anchorCtr="0">
          <a:noAutofit/>
        </a:bodyPr>
        <a:lstStyle/>
        <a:p>
          <a:pPr marL="57150" lvl="1" indent="-57150" algn="just" defTabSz="355600">
            <a:lnSpc>
              <a:spcPct val="90000"/>
            </a:lnSpc>
            <a:spcBef>
              <a:spcPct val="0"/>
            </a:spcBef>
            <a:spcAft>
              <a:spcPct val="15000"/>
            </a:spcAft>
            <a:buChar char="••"/>
          </a:pPr>
          <a:r>
            <a:rPr lang="es-MX" sz="800" b="1" kern="1200" dirty="0" smtClean="0"/>
            <a:t>Se elaboran y hacen públicos a través de Redes Sociales (Facebook, Instagram y Twitter) </a:t>
          </a:r>
          <a:endParaRPr lang="es-MX" sz="800" b="1" kern="1200" dirty="0"/>
        </a:p>
      </dsp:txBody>
      <dsp:txXfrm>
        <a:off x="3101982" y="3850379"/>
        <a:ext cx="1579231" cy="551322"/>
      </dsp:txXfrm>
    </dsp:sp>
    <dsp:sp modelId="{D12042C2-849A-4027-BE70-8978AF4F9357}">
      <dsp:nvSpPr>
        <dsp:cNvPr id="0" name=""/>
        <dsp:cNvSpPr/>
      </dsp:nvSpPr>
      <dsp:spPr>
        <a:xfrm>
          <a:off x="1932305" y="1475232"/>
          <a:ext cx="1844040" cy="1844040"/>
        </a:xfrm>
        <a:prstGeom prst="gear6">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b="1" kern="1200" dirty="0" smtClean="0"/>
            <a:t>Sugerencias </a:t>
          </a:r>
          <a:endParaRPr lang="es-MX" sz="800" b="1" kern="1200" dirty="0"/>
        </a:p>
      </dsp:txBody>
      <dsp:txXfrm>
        <a:off x="2396548" y="1942280"/>
        <a:ext cx="915554" cy="909944"/>
      </dsp:txXfrm>
    </dsp:sp>
    <dsp:sp modelId="{07E10477-F781-4F64-8F98-90AFCF86360E}">
      <dsp:nvSpPr>
        <dsp:cNvPr id="0" name=""/>
        <dsp:cNvSpPr/>
      </dsp:nvSpPr>
      <dsp:spPr>
        <a:xfrm>
          <a:off x="1332992" y="2571392"/>
          <a:ext cx="1613535" cy="117305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t" anchorCtr="0">
          <a:noAutofit/>
        </a:bodyPr>
        <a:lstStyle/>
        <a:p>
          <a:pPr marL="57150" lvl="1" indent="-57150" algn="just" defTabSz="355600">
            <a:lnSpc>
              <a:spcPct val="90000"/>
            </a:lnSpc>
            <a:spcBef>
              <a:spcPct val="0"/>
            </a:spcBef>
            <a:spcAft>
              <a:spcPct val="15000"/>
            </a:spcAft>
            <a:buChar char="••"/>
          </a:pPr>
          <a:r>
            <a:rPr lang="es-MX" sz="800" b="1" kern="1200" dirty="0" smtClean="0"/>
            <a:t>Se turnan al Área competente por Oficio solicitando su atención. Las Áreas contestan por Oficio. La cerramos en SICORS y se emite el Formato FR-15 que se reporta a la CGE y al OIC por correo electrónico de manera mensual.</a:t>
          </a:r>
          <a:endParaRPr lang="es-MX" sz="800" b="1" kern="1200" dirty="0"/>
        </a:p>
      </dsp:txBody>
      <dsp:txXfrm>
        <a:off x="1367350" y="2605750"/>
        <a:ext cx="1544819" cy="1104337"/>
      </dsp:txXfrm>
    </dsp:sp>
    <dsp:sp modelId="{A035D534-62BD-461F-B763-E11D349FBA21}">
      <dsp:nvSpPr>
        <dsp:cNvPr id="0" name=""/>
        <dsp:cNvSpPr/>
      </dsp:nvSpPr>
      <dsp:spPr>
        <a:xfrm rot="20700000">
          <a:off x="2965155" y="203032"/>
          <a:ext cx="1806783" cy="1806783"/>
        </a:xfrm>
        <a:prstGeom prst="gear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b="1" kern="1200" dirty="0" smtClean="0"/>
            <a:t>Quejas y Denuncias</a:t>
          </a:r>
          <a:endParaRPr lang="es-MX" sz="800" b="1" kern="1200" dirty="0"/>
        </a:p>
      </dsp:txBody>
      <dsp:txXfrm rot="-20700000">
        <a:off x="3361436" y="599313"/>
        <a:ext cx="1014222" cy="1014222"/>
      </dsp:txXfrm>
    </dsp:sp>
    <dsp:sp modelId="{CBDD6986-DF31-4B9B-BEC9-98DF6C6BEF97}">
      <dsp:nvSpPr>
        <dsp:cNvPr id="0" name=""/>
        <dsp:cNvSpPr/>
      </dsp:nvSpPr>
      <dsp:spPr>
        <a:xfrm>
          <a:off x="4352970" y="589651"/>
          <a:ext cx="2510919" cy="968121"/>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t" anchorCtr="0">
          <a:noAutofit/>
        </a:bodyPr>
        <a:lstStyle/>
        <a:p>
          <a:pPr marL="57150" lvl="1" indent="-57150" algn="just" defTabSz="355600">
            <a:lnSpc>
              <a:spcPct val="90000"/>
            </a:lnSpc>
            <a:spcBef>
              <a:spcPct val="0"/>
            </a:spcBef>
            <a:spcAft>
              <a:spcPct val="15000"/>
            </a:spcAft>
            <a:buChar char="••"/>
          </a:pPr>
          <a:r>
            <a:rPr lang="es-MX" sz="800" b="1" kern="1200" dirty="0" smtClean="0"/>
            <a:t>El OIC se llevara dichas solicitudes para su atención, para que en el ámbito de sus atribuciones, revise si cuenta con los elementos, contacte al ciudadano para recabar lo necesario, con el fin de crear un acuerdo de inicio de investigación o de improcedencia, según sea el caso.</a:t>
          </a:r>
          <a:endParaRPr lang="es-MX" sz="800" b="1" kern="1200" dirty="0"/>
        </a:p>
      </dsp:txBody>
      <dsp:txXfrm>
        <a:off x="4381325" y="618006"/>
        <a:ext cx="2454209" cy="911411"/>
      </dsp:txXfrm>
    </dsp:sp>
    <dsp:sp modelId="{6BEF3727-6DA5-4AE0-A6F2-40184568CA15}">
      <dsp:nvSpPr>
        <dsp:cNvPr id="0" name=""/>
        <dsp:cNvSpPr/>
      </dsp:nvSpPr>
      <dsp:spPr>
        <a:xfrm>
          <a:off x="3217158" y="1689320"/>
          <a:ext cx="3245511" cy="3245511"/>
        </a:xfrm>
        <a:prstGeom prst="circularArrow">
          <a:avLst>
            <a:gd name="adj1" fmla="val 4688"/>
            <a:gd name="adj2" fmla="val 299029"/>
            <a:gd name="adj3" fmla="val 2525283"/>
            <a:gd name="adj4" fmla="val 15841773"/>
            <a:gd name="adj5" fmla="val 546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BAD9818-DC7F-48A7-8113-B6573D215320}">
      <dsp:nvSpPr>
        <dsp:cNvPr id="0" name=""/>
        <dsp:cNvSpPr/>
      </dsp:nvSpPr>
      <dsp:spPr>
        <a:xfrm>
          <a:off x="1605729" y="1065431"/>
          <a:ext cx="2358066" cy="2358066"/>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A42E3A6-2EEC-414C-A5C1-C83F8E9D8FFE}">
      <dsp:nvSpPr>
        <dsp:cNvPr id="0" name=""/>
        <dsp:cNvSpPr/>
      </dsp:nvSpPr>
      <dsp:spPr>
        <a:xfrm>
          <a:off x="2547228" y="-194505"/>
          <a:ext cx="2542470" cy="2542470"/>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CA8FEC1-00EF-49C7-986F-E6E9CFD109DA}" type="datetimeFigureOut">
              <a:rPr lang="es-MX" smtClean="0"/>
              <a:t>27/02/2023</a:t>
            </a:fld>
            <a:endParaRPr lang="es-MX"/>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7AAF989-CACE-4038-B8D6-2200F37A7093}" type="slidenum">
              <a:rPr lang="es-MX" smtClean="0"/>
              <a:t>‹Nº›</a:t>
            </a:fld>
            <a:endParaRPr lang="es-MX"/>
          </a:p>
        </p:txBody>
      </p:sp>
    </p:spTree>
    <p:extLst>
      <p:ext uri="{BB962C8B-B14F-4D97-AF65-F5344CB8AC3E}">
        <p14:creationId xmlns:p14="http://schemas.microsoft.com/office/powerpoint/2010/main" val="3667354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14463" y="1162050"/>
            <a:ext cx="4181475" cy="3136900"/>
          </a:xfrm>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C7AAF989-CACE-4038-B8D6-2200F37A7093}" type="slidenum">
              <a:rPr lang="es-MX" smtClean="0"/>
              <a:t>47</a:t>
            </a:fld>
            <a:endParaRPr lang="es-MX"/>
          </a:p>
        </p:txBody>
      </p:sp>
    </p:spTree>
    <p:extLst>
      <p:ext uri="{BB962C8B-B14F-4D97-AF65-F5344CB8AC3E}">
        <p14:creationId xmlns:p14="http://schemas.microsoft.com/office/powerpoint/2010/main" val="1146378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8D5C4D8-E228-4AA3-82E9-214F0E9164BD}" type="slidenum">
              <a:rPr lang="es-MX" smtClean="0"/>
              <a:pPr eaLnBrk="1" hangingPunct="1"/>
              <a:t>48</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FE57E01F-59D3-455B-9FA3-31FAD4BDEC73}" type="datetime1">
              <a:rPr lang="es-MX" smtClean="0">
                <a:solidFill>
                  <a:prstClr val="black">
                    <a:tint val="75000"/>
                  </a:prstClr>
                </a:solidFill>
              </a:rPr>
              <a:t>27/02/2023</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1101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F34A888-A251-468D-9AC0-4FBC2B93FE14}" type="datetime1">
              <a:rPr lang="es-MX" smtClean="0">
                <a:solidFill>
                  <a:prstClr val="black">
                    <a:tint val="75000"/>
                  </a:prstClr>
                </a:solidFill>
              </a:rPr>
              <a:t>27/02/2023</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1711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5F3E460-77F3-4161-8BE6-9B2B308A9B68}" type="datetime1">
              <a:rPr lang="es-MX" smtClean="0">
                <a:solidFill>
                  <a:prstClr val="black">
                    <a:tint val="75000"/>
                  </a:prstClr>
                </a:solidFill>
              </a:rPr>
              <a:t>27/02/2023</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4424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FD2BD63-D587-4935-9CA8-476FE21BD6DC}" type="datetime1">
              <a:rPr lang="es-MX" smtClean="0">
                <a:solidFill>
                  <a:prstClr val="black">
                    <a:tint val="75000"/>
                  </a:prstClr>
                </a:solidFill>
              </a:rPr>
              <a:t>27/02/2023</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3449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ACAC69D-7EB6-4F6F-B3B0-E3A09EC1F48A}" type="datetime1">
              <a:rPr lang="es-MX" smtClean="0">
                <a:solidFill>
                  <a:prstClr val="black">
                    <a:tint val="75000"/>
                  </a:prstClr>
                </a:solidFill>
              </a:rPr>
              <a:t>27/02/2023</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6182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0540B6BE-C61A-493F-9ABA-AD388AA5DBC9}" type="datetime1">
              <a:rPr lang="es-MX" smtClean="0">
                <a:solidFill>
                  <a:prstClr val="black">
                    <a:tint val="75000"/>
                  </a:prstClr>
                </a:solidFill>
              </a:rPr>
              <a:t>27/02/2023</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7948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62A488F7-ADA5-42B5-B782-CAC7B841140D}" type="datetime1">
              <a:rPr lang="es-MX" smtClean="0">
                <a:solidFill>
                  <a:prstClr val="black">
                    <a:tint val="75000"/>
                  </a:prstClr>
                </a:solidFill>
              </a:rPr>
              <a:t>27/02/2023</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34477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0A3FA0DB-27A1-406C-9241-AFFCA5EF59E6}" type="datetime1">
              <a:rPr lang="es-MX" smtClean="0">
                <a:solidFill>
                  <a:prstClr val="black">
                    <a:tint val="75000"/>
                  </a:prstClr>
                </a:solidFill>
              </a:rPr>
              <a:t>27/02/2023</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25682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DA42E7D-FDCD-4D7F-BB4B-03F9E48FFFC3}" type="datetime1">
              <a:rPr lang="es-MX" smtClean="0">
                <a:solidFill>
                  <a:prstClr val="black">
                    <a:tint val="75000"/>
                  </a:prstClr>
                </a:solidFill>
              </a:rPr>
              <a:t>27/02/2023</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5730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1C31237-93BB-4693-9EFD-BA80EB97DBC2}" type="datetime1">
              <a:rPr lang="es-MX" smtClean="0">
                <a:solidFill>
                  <a:prstClr val="black">
                    <a:tint val="75000"/>
                  </a:prstClr>
                </a:solidFill>
              </a:rPr>
              <a:t>27/02/2023</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4120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E624479-5FDF-4CB9-928F-68E82241DB93}" type="datetime1">
              <a:rPr lang="es-MX" smtClean="0">
                <a:solidFill>
                  <a:prstClr val="black">
                    <a:tint val="75000"/>
                  </a:prstClr>
                </a:solidFill>
              </a:rPr>
              <a:t>27/02/2023</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r>
              <a:rPr lang="es-MX" smtClean="0">
                <a:solidFill>
                  <a:prstClr val="black">
                    <a:tint val="75000"/>
                  </a:prstClr>
                </a:solidFill>
              </a:rPr>
              <a:t>PAT Contraloría Ciudadana en SEFIPLAN</a:t>
            </a:r>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DA8CD9D-638F-4542-A969-2CF24978EAF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9373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555D3D8-BA9B-444E-954E-40B3B237BDAE}" type="datetime1">
              <a:rPr lang="es-MX" smtClean="0">
                <a:solidFill>
                  <a:prstClr val="black">
                    <a:tint val="75000"/>
                  </a:prstClr>
                </a:solidFill>
              </a:rPr>
              <a:t>27/02/2023</a:t>
            </a:fld>
            <a:endParaRPr lang="es-MX" smtClean="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s-MX" smtClean="0">
                <a:solidFill>
                  <a:prstClr val="black">
                    <a:tint val="75000"/>
                  </a:prstClr>
                </a:solidFill>
              </a:rPr>
              <a:t>PAT Contraloría Ciudadana en SEFIPLAN</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DA8CD9D-638F-4542-A969-2CF24978EAF6}" type="slidenum">
              <a:rPr lang="es-MX" smtClean="0">
                <a:solidFill>
                  <a:prstClr val="black">
                    <a:tint val="75000"/>
                  </a:prstClr>
                </a:solidFill>
              </a:rPr>
              <a:pPr defTabSz="914400"/>
              <a:t>‹Nº›</a:t>
            </a:fld>
            <a:endParaRPr lang="es-MX" smtClean="0">
              <a:solidFill>
                <a:prstClr val="black">
                  <a:tint val="75000"/>
                </a:prstClr>
              </a:solidFill>
            </a:endParaRPr>
          </a:p>
        </p:txBody>
      </p:sp>
    </p:spTree>
    <p:extLst>
      <p:ext uri="{BB962C8B-B14F-4D97-AF65-F5344CB8AC3E}">
        <p14:creationId xmlns:p14="http://schemas.microsoft.com/office/powerpoint/2010/main" val="1070972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Presentaci_n_de_Microsoft_PowerPoint1.pptx"/><Relationship Id="rId5" Type="http://schemas.openxmlformats.org/officeDocument/2006/relationships/image" Target="../media/image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www.veracruz.gob.mx/finanzas/transparencia/transparencia-proactiva/financiamiento-y-seguimiento-de-programas-de-desarrollo/contraloria-ciudadana/comites-de-contraloria-ciudadana-2022/"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veracruz.gob.mx/finanzas/transparencia/transparencia-proactiva/financiamiento-y-seguimiento-de-programas-de-desarrollo/contraloria-ciudadana/comites-de-contraloria-ciudadana-2023/"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12" Type="http://schemas.openxmlformats.org/officeDocument/2006/relationships/hyperlink" Target="https://sistemas.cgever.gob.mx/2022/pdf/GUIA%20DE%20CONTRALORIA%20CIUDADANA%20ver%204.pdf"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sv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13.sv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consultapublicamx.inai.org.mx/vut-web/faces/view/consultaPublica.xhtml?idEntidad=MzA=&amp;idSujetoObligado=NTQwMg==#inicio"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veracruz.gob.mx/finanzas/buzon-de-atencion-contraloria-ciudadana/" TargetMode="Externa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www.veracruz.gob.mx/finanzas/wp-content/uploads/sites/2/2022/05/presentaci%C3%B3n-de-lineamiento-grales-ccc.pdf" TargetMode="Externa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1.sv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13.svg"/></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AF8ABC6E-34D8-888C-1C5D-7DAA1623D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1266824"/>
            <a:ext cx="9142223" cy="5591175"/>
          </a:xfrm>
          <a:prstGeom prst="rect">
            <a:avLst/>
          </a:prstGeom>
        </p:spPr>
      </p:pic>
      <p:sp>
        <p:nvSpPr>
          <p:cNvPr id="2" name="Título 1">
            <a:extLst>
              <a:ext uri="{FF2B5EF4-FFF2-40B4-BE49-F238E27FC236}">
                <a16:creationId xmlns:a16="http://schemas.microsoft.com/office/drawing/2014/main" xmlns="" id="{2568AB7B-F63A-2DDC-E09B-C45CAD555987}"/>
              </a:ext>
            </a:extLst>
          </p:cNvPr>
          <p:cNvSpPr>
            <a:spLocks noGrp="1"/>
          </p:cNvSpPr>
          <p:nvPr>
            <p:ph type="ctrTitle"/>
          </p:nvPr>
        </p:nvSpPr>
        <p:spPr>
          <a:xfrm>
            <a:off x="995082" y="2043148"/>
            <a:ext cx="6858000" cy="1743916"/>
          </a:xfrm>
        </p:spPr>
        <p:txBody>
          <a:bodyPr>
            <a:normAutofit fontScale="90000"/>
          </a:bodyPr>
          <a:lstStyle/>
          <a:p>
            <a:r>
              <a:rPr lang="es-ES" sz="4000" b="1" dirty="0" smtClean="0">
                <a:solidFill>
                  <a:schemeClr val="bg1"/>
                </a:solidFill>
                <a:latin typeface="Verdana" panose="020B0604030504040204" pitchFamily="34" charset="0"/>
                <a:ea typeface="Verdana" panose="020B0604030504040204" pitchFamily="34" charset="0"/>
              </a:rPr>
              <a:t>Programa de Trabajo (PAT)</a:t>
            </a:r>
            <a:r>
              <a:rPr lang="es-ES" sz="9600" b="1" dirty="0" smtClean="0">
                <a:solidFill>
                  <a:schemeClr val="bg1"/>
                </a:solidFill>
                <a:latin typeface="Verdana" panose="020B0604030504040204" pitchFamily="34" charset="0"/>
                <a:ea typeface="Verdana" panose="020B0604030504040204" pitchFamily="34" charset="0"/>
              </a:rPr>
              <a:t/>
            </a:r>
            <a:br>
              <a:rPr lang="es-ES" sz="9600" b="1" dirty="0" smtClean="0">
                <a:solidFill>
                  <a:schemeClr val="bg1"/>
                </a:solidFill>
                <a:latin typeface="Verdana" panose="020B0604030504040204" pitchFamily="34" charset="0"/>
                <a:ea typeface="Verdana" panose="020B0604030504040204" pitchFamily="34" charset="0"/>
              </a:rPr>
            </a:br>
            <a:endParaRPr lang="es-MX" b="1" dirty="0">
              <a:solidFill>
                <a:schemeClr val="bg1"/>
              </a:solidFill>
              <a:latin typeface="Verdana" panose="020B0604030504040204" pitchFamily="34" charset="0"/>
              <a:ea typeface="Verdana" panose="020B0604030504040204" pitchFamily="34" charset="0"/>
            </a:endParaRPr>
          </a:p>
        </p:txBody>
      </p:sp>
      <p:sp>
        <p:nvSpPr>
          <p:cNvPr id="3" name="Subtítulo 2">
            <a:extLst>
              <a:ext uri="{FF2B5EF4-FFF2-40B4-BE49-F238E27FC236}">
                <a16:creationId xmlns:a16="http://schemas.microsoft.com/office/drawing/2014/main" xmlns="" id="{1C95C1C1-A498-27D8-EDDE-4905109D2CB9}"/>
              </a:ext>
            </a:extLst>
          </p:cNvPr>
          <p:cNvSpPr>
            <a:spLocks noGrp="1"/>
          </p:cNvSpPr>
          <p:nvPr>
            <p:ph type="subTitle" idx="1"/>
          </p:nvPr>
        </p:nvSpPr>
        <p:spPr>
          <a:xfrm>
            <a:off x="830986" y="3356444"/>
            <a:ext cx="6858000" cy="864159"/>
          </a:xfrm>
        </p:spPr>
        <p:txBody>
          <a:bodyPr>
            <a:noAutofit/>
          </a:bodyPr>
          <a:lstStyle/>
          <a:p>
            <a:r>
              <a:rPr lang="es-ES" sz="1800" dirty="0" smtClean="0">
                <a:solidFill>
                  <a:schemeClr val="bg1"/>
                </a:solidFill>
                <a:latin typeface="Verdana" panose="020B0604030504040204" pitchFamily="34" charset="0"/>
                <a:ea typeface="Verdana" panose="020B0604030504040204" pitchFamily="34" charset="0"/>
              </a:rPr>
              <a:t>Contraloría Ciudadana 2023</a:t>
            </a:r>
          </a:p>
          <a:p>
            <a:endParaRPr lang="es-MX" sz="1800" dirty="0" smtClean="0">
              <a:solidFill>
                <a:schemeClr val="bg1"/>
              </a:solidFill>
              <a:latin typeface="Verdana" panose="020B0604030504040204" pitchFamily="34" charset="0"/>
              <a:ea typeface="Verdana" panose="020B0604030504040204" pitchFamily="34" charset="0"/>
            </a:endParaRPr>
          </a:p>
          <a:p>
            <a:r>
              <a:rPr lang="es-MX" sz="1800" dirty="0" smtClean="0">
                <a:solidFill>
                  <a:schemeClr val="bg1"/>
                </a:solidFill>
                <a:latin typeface="Verdana" panose="020B0604030504040204" pitchFamily="34" charset="0"/>
                <a:ea typeface="Verdana" panose="020B0604030504040204" pitchFamily="34" charset="0"/>
              </a:rPr>
              <a:t>Secretaría </a:t>
            </a:r>
            <a:r>
              <a:rPr lang="es-MX" sz="1800" dirty="0">
                <a:solidFill>
                  <a:schemeClr val="bg1"/>
                </a:solidFill>
                <a:latin typeface="Verdana" panose="020B0604030504040204" pitchFamily="34" charset="0"/>
                <a:ea typeface="Verdana" panose="020B0604030504040204" pitchFamily="34" charset="0"/>
              </a:rPr>
              <a:t>de Finanzas y Planeación</a:t>
            </a:r>
            <a:br>
              <a:rPr lang="es-MX" sz="1800" dirty="0">
                <a:solidFill>
                  <a:schemeClr val="bg1"/>
                </a:solidFill>
                <a:latin typeface="Verdana" panose="020B0604030504040204" pitchFamily="34" charset="0"/>
                <a:ea typeface="Verdana" panose="020B0604030504040204" pitchFamily="34" charset="0"/>
              </a:rPr>
            </a:br>
            <a:endParaRPr lang="es-MX" sz="1800" dirty="0">
              <a:solidFill>
                <a:schemeClr val="bg1"/>
              </a:solidFill>
              <a:latin typeface="Verdana" panose="020B0604030504040204" pitchFamily="34" charset="0"/>
              <a:ea typeface="Verdana" panose="020B0604030504040204" pitchFamily="34" charset="0"/>
            </a:endParaRPr>
          </a:p>
        </p:txBody>
      </p:sp>
      <p:pic>
        <p:nvPicPr>
          <p:cNvPr id="11" name="Gráfico 10">
            <a:extLst>
              <a:ext uri="{FF2B5EF4-FFF2-40B4-BE49-F238E27FC236}">
                <a16:creationId xmlns:a16="http://schemas.microsoft.com/office/drawing/2014/main" xmlns="" id="{44A85259-36C6-2FDD-81A3-ED2B40BE939D}"/>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2976670" y="4446494"/>
            <a:ext cx="2459056" cy="1955987"/>
          </a:xfrm>
          <a:prstGeom prst="rect">
            <a:avLst/>
          </a:prstGeom>
        </p:spPr>
      </p:pic>
      <p:sp>
        <p:nvSpPr>
          <p:cNvPr id="8" name="7 Rectángulo"/>
          <p:cNvSpPr/>
          <p:nvPr/>
        </p:nvSpPr>
        <p:spPr>
          <a:xfrm>
            <a:off x="7186234" y="5974595"/>
            <a:ext cx="1387367" cy="369332"/>
          </a:xfrm>
          <a:prstGeom prst="rect">
            <a:avLst/>
          </a:prstGeom>
        </p:spPr>
        <p:txBody>
          <a:bodyPr wrap="none">
            <a:spAutoFit/>
          </a:bodyPr>
          <a:lstStyle/>
          <a:p>
            <a:r>
              <a:rPr lang="es-MX" b="1" dirty="0" smtClean="0">
                <a:solidFill>
                  <a:schemeClr val="bg1"/>
                </a:solidFill>
                <a:latin typeface="Panton" panose="00000500000000000000" pitchFamily="50" charset="0"/>
              </a:rPr>
              <a:t>Enero 2023</a:t>
            </a:r>
            <a:endParaRPr lang="es-MX" dirty="0">
              <a:solidFill>
                <a:schemeClr val="bg1"/>
              </a:solidFill>
            </a:endParaRPr>
          </a:p>
        </p:txBody>
      </p:sp>
      <p:pic>
        <p:nvPicPr>
          <p:cNvPr id="276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4895" y="295273"/>
            <a:ext cx="5561860" cy="80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907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4485736" cy="682894"/>
          </a:xfrm>
        </p:spPr>
        <p:txBody>
          <a:bodyPr>
            <a:normAutofit/>
          </a:bodyPr>
          <a:lstStyle/>
          <a:p>
            <a:pPr algn="l"/>
            <a:r>
              <a:rPr lang="es-MX" sz="3200" dirty="0" smtClean="0">
                <a:latin typeface="Verdana" panose="020B0604030504040204" pitchFamily="34" charset="0"/>
                <a:ea typeface="Verdana" panose="020B0604030504040204" pitchFamily="34" charset="0"/>
              </a:rPr>
              <a:t>I. Antecedentes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5 Rectángulo"/>
          <p:cNvSpPr>
            <a:spLocks noChangeArrowheads="1"/>
          </p:cNvSpPr>
          <p:nvPr/>
        </p:nvSpPr>
        <p:spPr bwMode="auto">
          <a:xfrm>
            <a:off x="485755" y="1163951"/>
            <a:ext cx="8145599"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defRPr/>
            </a:pPr>
            <a:r>
              <a:rPr lang="es-MX" altLang="es-MX" sz="1400" dirty="0" smtClean="0">
                <a:latin typeface="Verdana" pitchFamily="34" charset="0"/>
                <a:ea typeface="Verdana" pitchFamily="34" charset="0"/>
              </a:rPr>
              <a:t>Otra fortaleza 2022 es haber actualizado la normativa que derivó en la emisión de la </a:t>
            </a:r>
            <a:r>
              <a:rPr lang="es-MX" altLang="es-MX" sz="1400" b="1" dirty="0" smtClean="0">
                <a:latin typeface="Verdana" pitchFamily="34" charset="0"/>
                <a:ea typeface="Verdana" pitchFamily="34" charset="0"/>
              </a:rPr>
              <a:t>Guía </a:t>
            </a:r>
            <a:r>
              <a:rPr lang="es-MX" altLang="es-MX" sz="1400" b="1" dirty="0">
                <a:latin typeface="Verdana" pitchFamily="34" charset="0"/>
                <a:ea typeface="Verdana" pitchFamily="34" charset="0"/>
              </a:rPr>
              <a:t>para la Constitución y Operación de Comités de Contraloría </a:t>
            </a:r>
            <a:r>
              <a:rPr lang="es-MX" altLang="es-MX" sz="1400" b="1" dirty="0" smtClean="0">
                <a:latin typeface="Verdana" pitchFamily="34" charset="0"/>
                <a:ea typeface="Verdana" pitchFamily="34" charset="0"/>
              </a:rPr>
              <a:t>Ciudadana, que se vinculó al SICORS para emitir automatizadamente, los formatos que se deben reportar.</a:t>
            </a:r>
            <a:endParaRPr lang="es-MX" altLang="es-MX" sz="1400" b="1" dirty="0">
              <a:latin typeface="Verdana" pitchFamily="34" charset="0"/>
              <a:ea typeface="Verdana" pitchFamily="34" charset="0"/>
            </a:endParaRPr>
          </a:p>
          <a:p>
            <a:pPr algn="just">
              <a:lnSpc>
                <a:spcPct val="120000"/>
              </a:lnSpc>
              <a:defRPr/>
            </a:pPr>
            <a:endParaRPr lang="es-MX" altLang="es-MX" sz="1400" dirty="0">
              <a:latin typeface="Verdana" pitchFamily="34" charset="0"/>
              <a:ea typeface="Verdana" pitchFamily="34" charset="0"/>
            </a:endParaRPr>
          </a:p>
          <a:p>
            <a:pPr algn="just">
              <a:lnSpc>
                <a:spcPct val="120000"/>
              </a:lnSpc>
              <a:defRPr/>
            </a:pPr>
            <a:r>
              <a:rPr lang="es-MX" altLang="es-MX" sz="1400" dirty="0" smtClean="0">
                <a:latin typeface="Verdana" pitchFamily="34" charset="0"/>
                <a:ea typeface="Verdana" pitchFamily="34" charset="0"/>
              </a:rPr>
              <a:t>Respecto a las reuniones de seguimiento, se efectuaron 12 y se replicarán en el Ejercicio fiscal 2023.</a:t>
            </a:r>
          </a:p>
          <a:p>
            <a:pPr algn="just">
              <a:lnSpc>
                <a:spcPct val="120000"/>
              </a:lnSpc>
              <a:defRPr/>
            </a:pPr>
            <a:endParaRPr lang="es-MX" altLang="es-MX" sz="1400" dirty="0">
              <a:latin typeface="Verdana" pitchFamily="34" charset="0"/>
              <a:ea typeface="Verdana" pitchFamily="34" charset="0"/>
            </a:endParaRPr>
          </a:p>
          <a:p>
            <a:pPr algn="just">
              <a:lnSpc>
                <a:spcPct val="120000"/>
              </a:lnSpc>
              <a:defRPr/>
            </a:pPr>
            <a:r>
              <a:rPr lang="es-MX" altLang="es-MX" sz="1400" dirty="0" smtClean="0">
                <a:latin typeface="Verdana" pitchFamily="34" charset="0"/>
                <a:ea typeface="Verdana" pitchFamily="34" charset="0"/>
              </a:rPr>
              <a:t>De igual forma se realizaron 12 actos de apertura de sobres y este año se continuará con su realización conforme al Cronograma de Ejecución.</a:t>
            </a:r>
          </a:p>
          <a:p>
            <a:pPr algn="just">
              <a:lnSpc>
                <a:spcPct val="120000"/>
              </a:lnSpc>
              <a:defRPr/>
            </a:pPr>
            <a:endParaRPr lang="es-MX" altLang="es-MX" sz="1400" dirty="0">
              <a:latin typeface="Verdana" pitchFamily="34" charset="0"/>
              <a:ea typeface="Verdana" pitchFamily="34" charset="0"/>
            </a:endParaRPr>
          </a:p>
          <a:p>
            <a:pPr algn="just">
              <a:lnSpc>
                <a:spcPct val="120000"/>
              </a:lnSpc>
              <a:defRPr/>
            </a:pPr>
            <a:endParaRPr lang="es-ES_tradnl" altLang="es-MX" b="1" dirty="0">
              <a:latin typeface="Panton" pitchFamily="50" charset="0"/>
            </a:endParaRPr>
          </a:p>
          <a:p>
            <a:pPr algn="just">
              <a:lnSpc>
                <a:spcPct val="120000"/>
              </a:lnSpc>
              <a:defRPr/>
            </a:pPr>
            <a:endParaRPr lang="es-ES_tradnl" altLang="es-MX" b="1" dirty="0">
              <a:latin typeface="Panton" pitchFamily="50"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10</a:t>
            </a:fld>
            <a:endParaRPr lang="es-MX">
              <a:solidFill>
                <a:prstClr val="black">
                  <a:tint val="75000"/>
                </a:prstClr>
              </a:solidFill>
            </a:endParaRPr>
          </a:p>
        </p:txBody>
      </p:sp>
    </p:spTree>
    <p:extLst>
      <p:ext uri="{BB962C8B-B14F-4D97-AF65-F5344CB8AC3E}">
        <p14:creationId xmlns:p14="http://schemas.microsoft.com/office/powerpoint/2010/main" val="1572657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4485736" cy="682894"/>
          </a:xfrm>
        </p:spPr>
        <p:txBody>
          <a:bodyPr>
            <a:normAutofit/>
          </a:bodyPr>
          <a:lstStyle/>
          <a:p>
            <a:pPr algn="l"/>
            <a:r>
              <a:rPr lang="es-MX" sz="3200" dirty="0" smtClean="0">
                <a:latin typeface="Verdana" panose="020B0604030504040204" pitchFamily="34" charset="0"/>
                <a:ea typeface="Verdana" panose="020B0604030504040204" pitchFamily="34" charset="0"/>
              </a:rPr>
              <a:t>I. Antecedentes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5 Rectángulo"/>
          <p:cNvSpPr>
            <a:spLocks noChangeArrowheads="1"/>
          </p:cNvSpPr>
          <p:nvPr/>
        </p:nvSpPr>
        <p:spPr bwMode="auto">
          <a:xfrm>
            <a:off x="485755" y="1163951"/>
            <a:ext cx="8145599" cy="56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defRPr/>
            </a:pPr>
            <a:r>
              <a:rPr lang="es-MX" altLang="es-MX" sz="1400" dirty="0" smtClean="0">
                <a:latin typeface="Verdana" pitchFamily="34" charset="0"/>
                <a:ea typeface="Verdana" pitchFamily="34" charset="0"/>
              </a:rPr>
              <a:t>Las buenas practicas del Programa 2022 consideradas exitosas y que se replicarán en el presente Programa serán:</a:t>
            </a:r>
          </a:p>
          <a:p>
            <a:pPr algn="just">
              <a:lnSpc>
                <a:spcPct val="120000"/>
              </a:lnSpc>
              <a:defRPr/>
            </a:pPr>
            <a:endParaRPr lang="es-MX" altLang="es-MX" sz="1400" dirty="0">
              <a:latin typeface="Verdana" pitchFamily="34" charset="0"/>
              <a:ea typeface="Verdana" pitchFamily="34" charset="0"/>
            </a:endParaRPr>
          </a:p>
          <a:p>
            <a:pPr marL="285750" indent="-285750" algn="just">
              <a:lnSpc>
                <a:spcPct val="120000"/>
              </a:lnSpc>
              <a:buFont typeface="Wingdings" pitchFamily="2" charset="2"/>
              <a:buChar char="ü"/>
              <a:defRPr/>
            </a:pPr>
            <a:r>
              <a:rPr lang="es-MX" altLang="es-MX" sz="1400" b="1" dirty="0" smtClean="0">
                <a:latin typeface="Verdana" pitchFamily="34" charset="0"/>
                <a:ea typeface="Verdana" pitchFamily="34" charset="0"/>
              </a:rPr>
              <a:t>Capacitación</a:t>
            </a:r>
            <a:r>
              <a:rPr lang="es-MX" altLang="es-MX" sz="1400" dirty="0" smtClean="0">
                <a:latin typeface="Verdana" pitchFamily="34" charset="0"/>
                <a:ea typeface="Verdana" pitchFamily="34" charset="0"/>
              </a:rPr>
              <a:t> relacionada al </a:t>
            </a:r>
            <a:r>
              <a:rPr lang="es-MX" altLang="es-MX" sz="1400" dirty="0">
                <a:latin typeface="Verdana" pitchFamily="34" charset="0"/>
                <a:ea typeface="Verdana" pitchFamily="34" charset="0"/>
              </a:rPr>
              <a:t>Programa de Trabajo de Contraloría Ciudadana en la Secretaría de Finanzas y </a:t>
            </a:r>
            <a:r>
              <a:rPr lang="es-MX" altLang="es-MX" sz="1400" dirty="0" smtClean="0">
                <a:latin typeface="Verdana" pitchFamily="34" charset="0"/>
                <a:ea typeface="Verdana" pitchFamily="34" charset="0"/>
              </a:rPr>
              <a:t>Planeación;</a:t>
            </a:r>
          </a:p>
          <a:p>
            <a:pPr marL="285750" indent="-285750" algn="just">
              <a:lnSpc>
                <a:spcPct val="120000"/>
              </a:lnSpc>
              <a:buFont typeface="Wingdings" pitchFamily="2" charset="2"/>
              <a:buChar char="ü"/>
              <a:defRPr/>
            </a:pPr>
            <a:r>
              <a:rPr lang="es-MX" altLang="es-MX" sz="1400" b="1" dirty="0" smtClean="0">
                <a:latin typeface="Verdana" pitchFamily="34" charset="0"/>
                <a:ea typeface="Verdana" pitchFamily="34" charset="0"/>
              </a:rPr>
              <a:t>Difusión</a:t>
            </a:r>
            <a:r>
              <a:rPr lang="es-MX" altLang="es-MX" sz="1400" dirty="0">
                <a:latin typeface="Verdana" pitchFamily="34" charset="0"/>
                <a:ea typeface="Verdana" pitchFamily="34" charset="0"/>
              </a:rPr>
              <a:t>, para apoyar los trabajos de Contraloría Ciudadana en la SEFIPLAN, en nuestro Portal a un clic se puede acceder a todo lo relacionado al </a:t>
            </a:r>
            <a:r>
              <a:rPr lang="es-MX" altLang="es-MX" sz="1400" dirty="0" smtClean="0">
                <a:latin typeface="Verdana" pitchFamily="34" charset="0"/>
                <a:ea typeface="Verdana" pitchFamily="34" charset="0"/>
              </a:rPr>
              <a:t>Programa;</a:t>
            </a:r>
          </a:p>
          <a:p>
            <a:pPr marL="285750" indent="-285750" algn="just">
              <a:lnSpc>
                <a:spcPct val="120000"/>
              </a:lnSpc>
              <a:buFont typeface="Wingdings" pitchFamily="2" charset="2"/>
              <a:buChar char="ü"/>
              <a:defRPr/>
            </a:pPr>
            <a:r>
              <a:rPr lang="es-MX" altLang="es-MX" sz="1400" b="1" dirty="0">
                <a:latin typeface="Verdana" pitchFamily="34" charset="0"/>
                <a:ea typeface="Verdana" pitchFamily="34" charset="0"/>
              </a:rPr>
              <a:t>Publicaciones</a:t>
            </a:r>
            <a:r>
              <a:rPr lang="es-MX" altLang="es-MX" sz="1400" dirty="0">
                <a:latin typeface="Verdana" pitchFamily="34" charset="0"/>
                <a:ea typeface="Verdana" pitchFamily="34" charset="0"/>
              </a:rPr>
              <a:t> en </a:t>
            </a:r>
            <a:r>
              <a:rPr lang="es-MX" altLang="es-MX" sz="1400" dirty="0" smtClean="0">
                <a:latin typeface="Verdana" pitchFamily="34" charset="0"/>
                <a:ea typeface="Verdana" pitchFamily="34" charset="0"/>
              </a:rPr>
              <a:t>Redes </a:t>
            </a:r>
            <a:r>
              <a:rPr lang="es-MX" altLang="es-MX" sz="1400" dirty="0">
                <a:latin typeface="Verdana" pitchFamily="34" charset="0"/>
                <a:ea typeface="Verdana" pitchFamily="34" charset="0"/>
              </a:rPr>
              <a:t>Sociales (Facebook; Instagram y Twitter</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Emisión de </a:t>
            </a:r>
            <a:r>
              <a:rPr lang="es-MX" altLang="es-MX" sz="1400" b="1" dirty="0" smtClean="0">
                <a:latin typeface="Verdana" pitchFamily="34" charset="0"/>
                <a:ea typeface="Verdana" pitchFamily="34" charset="0"/>
              </a:rPr>
              <a:t>Memoria Documental</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Reporte de </a:t>
            </a:r>
            <a:r>
              <a:rPr lang="es-MX" altLang="es-MX" sz="1400" b="1" dirty="0" smtClean="0">
                <a:latin typeface="Verdana" pitchFamily="34" charset="0"/>
                <a:ea typeface="Verdana" pitchFamily="34" charset="0"/>
              </a:rPr>
              <a:t>Obligaciones de Transparencia</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a:latin typeface="Verdana" pitchFamily="34" charset="0"/>
                <a:ea typeface="Verdana" pitchFamily="34" charset="0"/>
              </a:rPr>
              <a:t>Consolidación </a:t>
            </a:r>
            <a:r>
              <a:rPr lang="es-MX" altLang="es-MX" sz="1400" dirty="0" smtClean="0">
                <a:latin typeface="Verdana" pitchFamily="34" charset="0"/>
                <a:ea typeface="Verdana" pitchFamily="34" charset="0"/>
              </a:rPr>
              <a:t>de la implementación </a:t>
            </a:r>
            <a:r>
              <a:rPr lang="es-MX" altLang="es-MX" sz="1400" dirty="0">
                <a:latin typeface="Verdana" pitchFamily="34" charset="0"/>
                <a:ea typeface="Verdana" pitchFamily="34" charset="0"/>
              </a:rPr>
              <a:t>del </a:t>
            </a:r>
            <a:r>
              <a:rPr lang="es-MX" altLang="es-MX" sz="1400" b="1" dirty="0" smtClean="0">
                <a:latin typeface="Verdana" pitchFamily="34" charset="0"/>
                <a:ea typeface="Verdana" pitchFamily="34" charset="0"/>
              </a:rPr>
              <a:t>SICORS</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Sinergia del </a:t>
            </a:r>
            <a:r>
              <a:rPr lang="es-MX" altLang="es-MX" sz="1400" dirty="0">
                <a:latin typeface="Verdana" pitchFamily="34" charset="0"/>
                <a:ea typeface="Verdana" pitchFamily="34" charset="0"/>
              </a:rPr>
              <a:t>PAT con el </a:t>
            </a:r>
            <a:r>
              <a:rPr lang="es-MX" altLang="es-MX" sz="1400" b="1" dirty="0">
                <a:latin typeface="Verdana" pitchFamily="34" charset="0"/>
                <a:ea typeface="Verdana" pitchFamily="34" charset="0"/>
              </a:rPr>
              <a:t>Programa Presupuestario </a:t>
            </a:r>
            <a:r>
              <a:rPr lang="es-MX" altLang="es-MX" sz="1400" dirty="0">
                <a:latin typeface="Verdana" pitchFamily="34" charset="0"/>
                <a:ea typeface="Verdana" pitchFamily="34" charset="0"/>
              </a:rPr>
              <a:t>«152.BBQ.C.P.301.J Sistema Estatal de Planeación Democrática para el Bienestar</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Entrega de </a:t>
            </a:r>
            <a:r>
              <a:rPr lang="es-MX" altLang="es-MX" sz="1400" b="1" dirty="0" smtClean="0">
                <a:latin typeface="Verdana" pitchFamily="34" charset="0"/>
                <a:ea typeface="Verdana" pitchFamily="34" charset="0"/>
              </a:rPr>
              <a:t>Informes Trimestrales y Anual </a:t>
            </a:r>
            <a:r>
              <a:rPr lang="es-MX" altLang="es-MX" sz="1400" dirty="0" smtClean="0">
                <a:latin typeface="Verdana" pitchFamily="34" charset="0"/>
                <a:ea typeface="Verdana" pitchFamily="34" charset="0"/>
              </a:rPr>
              <a:t>conforme a la programación;</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Fortalecimiento del seguimiento del PAT a través de las </a:t>
            </a:r>
            <a:r>
              <a:rPr lang="es-MX" altLang="es-MX" sz="1400" b="1" dirty="0">
                <a:latin typeface="Verdana" pitchFamily="34" charset="0"/>
                <a:ea typeface="Verdana" pitchFamily="34" charset="0"/>
              </a:rPr>
              <a:t>Enlaces </a:t>
            </a:r>
            <a:r>
              <a:rPr lang="es-MX" altLang="es-MX" sz="1400" b="1" dirty="0" smtClean="0">
                <a:latin typeface="Verdana" pitchFamily="34" charset="0"/>
                <a:ea typeface="Verdana" pitchFamily="34" charset="0"/>
              </a:rPr>
              <a:t>ESI</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Emisión de nuevos </a:t>
            </a:r>
            <a:r>
              <a:rPr lang="es-MX" altLang="es-MX" sz="1400" b="1" dirty="0" smtClean="0">
                <a:latin typeface="Verdana" pitchFamily="34" charset="0"/>
                <a:ea typeface="Verdana" pitchFamily="34" charset="0"/>
              </a:rPr>
              <a:t>materiales de difusión</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Reporte </a:t>
            </a:r>
            <a:r>
              <a:rPr lang="es-MX" altLang="es-MX" sz="1400" dirty="0">
                <a:latin typeface="Verdana" pitchFamily="34" charset="0"/>
                <a:ea typeface="Verdana" pitchFamily="34" charset="0"/>
              </a:rPr>
              <a:t>de la </a:t>
            </a:r>
            <a:r>
              <a:rPr lang="es-MX" altLang="es-MX" sz="1400" b="1" dirty="0">
                <a:latin typeface="Verdana" pitchFamily="34" charset="0"/>
                <a:ea typeface="Verdana" pitchFamily="34" charset="0"/>
              </a:rPr>
              <a:t>Percepción </a:t>
            </a:r>
            <a:r>
              <a:rPr lang="es-MX" altLang="es-MX" sz="1400" b="1" dirty="0" smtClean="0">
                <a:latin typeface="Verdana" pitchFamily="34" charset="0"/>
                <a:ea typeface="Verdana" pitchFamily="34" charset="0"/>
              </a:rPr>
              <a:t>Ciudadana</a:t>
            </a:r>
            <a:r>
              <a:rPr lang="es-MX" altLang="es-MX" sz="1400" dirty="0" smtClean="0">
                <a:latin typeface="Verdana" pitchFamily="34" charset="0"/>
                <a:ea typeface="Verdana" pitchFamily="34" charset="0"/>
              </a:rPr>
              <a:t>; y</a:t>
            </a:r>
            <a:r>
              <a:rPr lang="es-MX" altLang="es-MX" sz="1400" b="1" dirty="0" smtClean="0">
                <a:latin typeface="Verdana" pitchFamily="34" charset="0"/>
                <a:ea typeface="Verdana" pitchFamily="34" charset="0"/>
              </a:rPr>
              <a:t>  </a:t>
            </a:r>
          </a:p>
          <a:p>
            <a:pPr marL="285750" indent="-285750" algn="just">
              <a:lnSpc>
                <a:spcPct val="120000"/>
              </a:lnSpc>
              <a:buFont typeface="Wingdings" pitchFamily="2" charset="2"/>
              <a:buChar char="ü"/>
              <a:defRPr/>
            </a:pPr>
            <a:r>
              <a:rPr lang="es-MX" altLang="es-MX" sz="1400" b="1" dirty="0" smtClean="0">
                <a:latin typeface="Verdana" pitchFamily="34" charset="0"/>
                <a:ea typeface="Verdana" pitchFamily="34" charset="0"/>
              </a:rPr>
              <a:t>Planeación de la reprogramación de metas</a:t>
            </a:r>
            <a:r>
              <a:rPr lang="es-MX" altLang="es-MX" sz="1400" dirty="0" smtClean="0">
                <a:latin typeface="Verdana" pitchFamily="34" charset="0"/>
                <a:ea typeface="Verdana" pitchFamily="34" charset="0"/>
              </a:rPr>
              <a:t> para equilibrar la carga de trabajo.</a:t>
            </a:r>
          </a:p>
          <a:p>
            <a:pPr algn="just">
              <a:lnSpc>
                <a:spcPct val="120000"/>
              </a:lnSpc>
              <a:defRPr/>
            </a:pPr>
            <a:endParaRPr lang="es-MX" altLang="es-MX" sz="1400" b="1" dirty="0">
              <a:latin typeface="Verdana" pitchFamily="34" charset="0"/>
              <a:ea typeface="Verdana" pitchFamily="34" charset="0"/>
            </a:endParaRPr>
          </a:p>
          <a:p>
            <a:pPr marL="285750" indent="-285750" algn="just">
              <a:lnSpc>
                <a:spcPct val="120000"/>
              </a:lnSpc>
              <a:buFont typeface="Wingdings" pitchFamily="2" charset="2"/>
              <a:buChar char="ü"/>
              <a:defRPr/>
            </a:pPr>
            <a:endParaRPr lang="es-ES_tradnl" altLang="es-MX" b="1" dirty="0">
              <a:latin typeface="Panton" pitchFamily="50" charset="0"/>
            </a:endParaRPr>
          </a:p>
          <a:p>
            <a:pPr algn="just">
              <a:lnSpc>
                <a:spcPct val="120000"/>
              </a:lnSpc>
              <a:defRPr/>
            </a:pPr>
            <a:endParaRPr lang="es-ES_tradnl" altLang="es-MX" b="1" dirty="0">
              <a:latin typeface="Panton" pitchFamily="50"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11</a:t>
            </a:fld>
            <a:endParaRPr lang="es-MX">
              <a:solidFill>
                <a:prstClr val="black">
                  <a:tint val="75000"/>
                </a:prstClr>
              </a:solidFill>
            </a:endParaRPr>
          </a:p>
        </p:txBody>
      </p:sp>
    </p:spTree>
    <p:extLst>
      <p:ext uri="{BB962C8B-B14F-4D97-AF65-F5344CB8AC3E}">
        <p14:creationId xmlns:p14="http://schemas.microsoft.com/office/powerpoint/2010/main" val="4017754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6" y="460809"/>
            <a:ext cx="8811379"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 Áreas ejecutoras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Título 1">
            <a:extLst>
              <a:ext uri="{FF2B5EF4-FFF2-40B4-BE49-F238E27FC236}">
                <a16:creationId xmlns:a16="http://schemas.microsoft.com/office/drawing/2014/main" xmlns="" id="{2568AB7B-F63A-2DDC-E09B-C45CAD555987}"/>
              </a:ext>
            </a:extLst>
          </p:cNvPr>
          <p:cNvSpPr txBox="1">
            <a:spLocks/>
          </p:cNvSpPr>
          <p:nvPr/>
        </p:nvSpPr>
        <p:spPr>
          <a:xfrm>
            <a:off x="580764" y="2140966"/>
            <a:ext cx="7234519" cy="9679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sz="1400" dirty="0" smtClean="0">
                <a:latin typeface="Verdana" pitchFamily="34" charset="0"/>
                <a:ea typeface="Verdana" pitchFamily="34" charset="0"/>
              </a:rPr>
              <a:t>En el </a:t>
            </a:r>
            <a:r>
              <a:rPr lang="es-MX" sz="1400" b="1" dirty="0" smtClean="0">
                <a:latin typeface="Verdana" pitchFamily="34" charset="0"/>
                <a:ea typeface="Verdana" pitchFamily="34" charset="0"/>
              </a:rPr>
              <a:t>PAT </a:t>
            </a:r>
            <a:r>
              <a:rPr lang="es-MX" sz="1400" dirty="0" smtClean="0">
                <a:latin typeface="Verdana" pitchFamily="34" charset="0"/>
                <a:ea typeface="Verdana" pitchFamily="34" charset="0"/>
              </a:rPr>
              <a:t>de Contraloría Ciudadana en la Secretaría de Finanzas y Planeación (SEFIPLAN) participan las Áreas adscritas a la:</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endParaRPr lang="es-MX" sz="1400" dirty="0">
              <a:latin typeface="Verdana" pitchFamily="34" charset="0"/>
              <a:ea typeface="Verdana" pitchFamily="34" charset="0"/>
            </a:endParaRPr>
          </a:p>
        </p:txBody>
      </p:sp>
      <p:sp>
        <p:nvSpPr>
          <p:cNvPr id="8" name="7 Rectángulo"/>
          <p:cNvSpPr/>
          <p:nvPr/>
        </p:nvSpPr>
        <p:spPr>
          <a:xfrm>
            <a:off x="592608" y="2158548"/>
            <a:ext cx="7382107" cy="3323987"/>
          </a:xfrm>
          <a:prstGeom prst="rect">
            <a:avLst/>
          </a:prstGeom>
        </p:spPr>
        <p:txBody>
          <a:bodyPr wrap="square">
            <a:spAutoFit/>
          </a:bodyPr>
          <a:lstStyle/>
          <a:p>
            <a:pPr marL="285750" indent="-285750">
              <a:buFont typeface="Arial" pitchFamily="34" charset="0"/>
              <a:buChar char="•"/>
            </a:pPr>
            <a:r>
              <a:rPr lang="es-MX" sz="1400" dirty="0">
                <a:latin typeface="Verdana" pitchFamily="34" charset="0"/>
                <a:ea typeface="Verdana" pitchFamily="34" charset="0"/>
              </a:rPr>
              <a:t>Subsecretaría de </a:t>
            </a:r>
            <a:r>
              <a:rPr lang="es-MX" sz="1400" dirty="0" smtClean="0">
                <a:latin typeface="Verdana" pitchFamily="34" charset="0"/>
                <a:ea typeface="Verdana" pitchFamily="34" charset="0"/>
              </a:rPr>
              <a:t>Planeación;</a:t>
            </a:r>
          </a:p>
          <a:p>
            <a:pPr marL="285750" indent="-285750">
              <a:buFont typeface="Arial" pitchFamily="34" charset="0"/>
              <a:buChar char="•"/>
            </a:pPr>
            <a:r>
              <a:rPr lang="es-MX" sz="1400" dirty="0" smtClean="0">
                <a:latin typeface="Verdana" pitchFamily="34" charset="0"/>
                <a:ea typeface="Verdana" pitchFamily="34" charset="0"/>
              </a:rPr>
              <a:t>Subsecretaría </a:t>
            </a:r>
            <a:r>
              <a:rPr lang="es-MX" sz="1400" dirty="0">
                <a:latin typeface="Verdana" pitchFamily="34" charset="0"/>
                <a:ea typeface="Verdana" pitchFamily="34" charset="0"/>
              </a:rPr>
              <a:t>de Finanzas y </a:t>
            </a:r>
            <a:r>
              <a:rPr lang="es-MX" sz="1400" dirty="0" smtClean="0">
                <a:latin typeface="Verdana" pitchFamily="34" charset="0"/>
                <a:ea typeface="Verdana" pitchFamily="34" charset="0"/>
              </a:rPr>
              <a:t>Administración;</a:t>
            </a:r>
          </a:p>
          <a:p>
            <a:pPr marL="285750" indent="-285750">
              <a:buFont typeface="Arial" pitchFamily="34" charset="0"/>
              <a:buChar char="•"/>
            </a:pPr>
            <a:r>
              <a:rPr lang="es-MX" sz="1400" dirty="0" smtClean="0">
                <a:latin typeface="Verdana" pitchFamily="34" charset="0"/>
                <a:ea typeface="Verdana" pitchFamily="34" charset="0"/>
              </a:rPr>
              <a:t>Subsecretaría de Ingresos; y</a:t>
            </a:r>
          </a:p>
          <a:p>
            <a:pPr marL="285750" indent="-285750">
              <a:buFont typeface="Arial" pitchFamily="34" charset="0"/>
              <a:buChar char="•"/>
            </a:pPr>
            <a:r>
              <a:rPr lang="es-MX" sz="1400" dirty="0" smtClean="0">
                <a:latin typeface="Verdana" pitchFamily="34" charset="0"/>
                <a:ea typeface="Verdana" pitchFamily="34" charset="0"/>
              </a:rPr>
              <a:t>Subsecretaría </a:t>
            </a:r>
            <a:r>
              <a:rPr lang="es-MX" sz="1400" dirty="0">
                <a:latin typeface="Verdana" pitchFamily="34" charset="0"/>
                <a:ea typeface="Verdana" pitchFamily="34" charset="0"/>
              </a:rPr>
              <a:t>de </a:t>
            </a:r>
            <a:r>
              <a:rPr lang="es-MX" sz="1400" dirty="0" smtClean="0">
                <a:latin typeface="Verdana" pitchFamily="34" charset="0"/>
                <a:ea typeface="Verdana" pitchFamily="34" charset="0"/>
              </a:rPr>
              <a:t>Egresos</a:t>
            </a:r>
          </a:p>
          <a:p>
            <a:pPr marL="285750" indent="-285750">
              <a:buFont typeface="Arial" pitchFamily="34" charset="0"/>
              <a:buChar char="•"/>
            </a:pPr>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cs typeface="+mj-cs"/>
              </a:rPr>
              <a:t>Las </a:t>
            </a:r>
            <a:r>
              <a:rPr lang="es-MX" sz="1400" dirty="0">
                <a:latin typeface="Verdana" pitchFamily="34" charset="0"/>
                <a:ea typeface="Verdana" pitchFamily="34" charset="0"/>
                <a:cs typeface="+mj-cs"/>
              </a:rPr>
              <a:t>98 áreas de atención al público donde se trabajan los Comités de Contraloría Ciudadana corresponden a: 80 Oficinas de Hacienda del Estado; 6 Cobradurías de Hacienda del Estado; 11 Delegaciones de Patrimonio del Estado y 1 Padrón de Contratistas de la Dirección General de Inversión Pública</a:t>
            </a:r>
            <a:r>
              <a:rPr lang="es-MX" sz="1400" dirty="0" smtClean="0">
                <a:latin typeface="Verdana" pitchFamily="34" charset="0"/>
                <a:ea typeface="Verdana" pitchFamily="34" charset="0"/>
                <a:cs typeface="+mj-cs"/>
              </a:rPr>
              <a:t>.</a:t>
            </a:r>
          </a:p>
          <a:p>
            <a:pPr algn="just"/>
            <a:endParaRPr lang="es-MX" sz="1400" dirty="0">
              <a:latin typeface="Verdana" pitchFamily="34" charset="0"/>
              <a:ea typeface="Verdana" pitchFamily="34" charset="0"/>
              <a:cs typeface="+mj-cs"/>
            </a:endParaRPr>
          </a:p>
          <a:p>
            <a:pPr algn="just"/>
            <a:r>
              <a:rPr lang="es-MX" sz="1400" dirty="0" smtClean="0">
                <a:latin typeface="Verdana" pitchFamily="34" charset="0"/>
                <a:ea typeface="Verdana" pitchFamily="34" charset="0"/>
                <a:cs typeface="+mj-cs"/>
              </a:rPr>
              <a:t>Por lo que </a:t>
            </a:r>
            <a:r>
              <a:rPr lang="es-MX" sz="1400" b="1" dirty="0" smtClean="0">
                <a:latin typeface="Verdana" pitchFamily="34" charset="0"/>
                <a:ea typeface="Verdana" pitchFamily="34" charset="0"/>
                <a:cs typeface="+mj-cs"/>
              </a:rPr>
              <a:t>el presente Programa debe garantizar respetar los tramos de responsabilidad y atribuciones establecidas en el </a:t>
            </a:r>
            <a:r>
              <a:rPr lang="es-MX" sz="1400" b="1" dirty="0">
                <a:latin typeface="Verdana" pitchFamily="34" charset="0"/>
                <a:ea typeface="Verdana" pitchFamily="34" charset="0"/>
                <a:cs typeface="+mj-cs"/>
              </a:rPr>
              <a:t>R</a:t>
            </a:r>
            <a:r>
              <a:rPr lang="es-MX" sz="1400" b="1" dirty="0" smtClean="0">
                <a:latin typeface="Verdana" pitchFamily="34" charset="0"/>
                <a:ea typeface="Verdana" pitchFamily="34" charset="0"/>
                <a:cs typeface="+mj-cs"/>
              </a:rPr>
              <a:t>eglamento Interno de la Secretaría correspondiente a cada una de las Áreas de los que intervenimos.</a:t>
            </a:r>
            <a:endParaRPr lang="es-MX" sz="1400" b="1" dirty="0">
              <a:latin typeface="Verdana" pitchFamily="34" charset="0"/>
              <a:ea typeface="Verdana" pitchFamily="34" charset="0"/>
              <a:cs typeface="+mj-cs"/>
            </a:endParaRPr>
          </a:p>
          <a:p>
            <a:pPr marL="285750" indent="-285750">
              <a:buFont typeface="Arial" pitchFamily="34" charset="0"/>
              <a:buChar char="•"/>
            </a:pPr>
            <a:endParaRPr lang="es-MX" sz="1400" dirty="0"/>
          </a:p>
        </p:txBody>
      </p:sp>
      <p:sp>
        <p:nvSpPr>
          <p:cNvPr id="9" name="8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12</a:t>
            </a:fld>
            <a:endParaRPr lang="es-MX">
              <a:solidFill>
                <a:prstClr val="black">
                  <a:tint val="75000"/>
                </a:prstClr>
              </a:solidFill>
            </a:endParaRPr>
          </a:p>
        </p:txBody>
      </p:sp>
    </p:spTree>
    <p:extLst>
      <p:ext uri="{BB962C8B-B14F-4D97-AF65-F5344CB8AC3E}">
        <p14:creationId xmlns:p14="http://schemas.microsoft.com/office/powerpoint/2010/main" val="3083965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6" y="460809"/>
            <a:ext cx="8811379"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 Áreas ejecutoras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Título 1">
            <a:extLst>
              <a:ext uri="{FF2B5EF4-FFF2-40B4-BE49-F238E27FC236}">
                <a16:creationId xmlns:a16="http://schemas.microsoft.com/office/drawing/2014/main" xmlns="" id="{2568AB7B-F63A-2DDC-E09B-C45CAD555987}"/>
              </a:ext>
            </a:extLst>
          </p:cNvPr>
          <p:cNvSpPr txBox="1">
            <a:spLocks/>
          </p:cNvSpPr>
          <p:nvPr/>
        </p:nvSpPr>
        <p:spPr>
          <a:xfrm>
            <a:off x="516966" y="4047738"/>
            <a:ext cx="7946550" cy="9679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MX" sz="1400" dirty="0" smtClean="0">
                <a:latin typeface="Verdana" pitchFamily="34" charset="0"/>
                <a:ea typeface="Verdana" pitchFamily="34" charset="0"/>
              </a:rPr>
              <a:t>En el </a:t>
            </a:r>
            <a:r>
              <a:rPr lang="es-MX" sz="1400" b="1" dirty="0" smtClean="0">
                <a:latin typeface="Verdana" pitchFamily="34" charset="0"/>
                <a:ea typeface="Verdana" pitchFamily="34" charset="0"/>
              </a:rPr>
              <a:t>PAT </a:t>
            </a:r>
            <a:r>
              <a:rPr lang="es-MX" sz="1400" dirty="0" smtClean="0">
                <a:latin typeface="Verdana" pitchFamily="34" charset="0"/>
                <a:ea typeface="Verdana" pitchFamily="34" charset="0"/>
              </a:rPr>
              <a:t>de Contraloría Ciudadana </a:t>
            </a:r>
            <a:r>
              <a:rPr lang="es-MX" sz="1400" b="1" dirty="0" smtClean="0">
                <a:latin typeface="Verdana" pitchFamily="34" charset="0"/>
                <a:ea typeface="Verdana" pitchFamily="34" charset="0"/>
              </a:rPr>
              <a:t>no dispone de recursos asignados para la operación</a:t>
            </a:r>
            <a:r>
              <a:rPr lang="es-MX" sz="1400" dirty="0" smtClean="0">
                <a:latin typeface="Verdana" pitchFamily="34" charset="0"/>
                <a:ea typeface="Verdana" pitchFamily="34" charset="0"/>
              </a:rPr>
              <a:t>, sin embargo se ha alineado con indicadores del Programa Presupuestario «152.BBQ.C.P.301.J Sistema Estatal de Planeación Democrática para el Bienestar», con el siguiente Componente y Actividades:</a:t>
            </a:r>
          </a:p>
          <a:p>
            <a:pPr algn="just"/>
            <a:endParaRPr lang="es-MX" sz="1400" dirty="0" smtClean="0">
              <a:latin typeface="Verdana" pitchFamily="34" charset="0"/>
              <a:ea typeface="Verdana" pitchFamily="34" charset="0"/>
            </a:endParaRPr>
          </a:p>
          <a:p>
            <a:pPr marL="171450" indent="-171450" algn="just">
              <a:buFont typeface="Arial" pitchFamily="34" charset="0"/>
              <a:buChar char="•"/>
            </a:pPr>
            <a:r>
              <a:rPr lang="es-MX" sz="1000" dirty="0" smtClean="0">
                <a:latin typeface="Verdana" pitchFamily="34" charset="0"/>
                <a:ea typeface="Verdana" pitchFamily="34" charset="0"/>
              </a:rPr>
              <a:t>[C1]. Productos derivados de la Operación y Gestión de Comités de Contraloría Ciudadana de la SEFIPLAN.</a:t>
            </a:r>
          </a:p>
          <a:p>
            <a:pPr marL="171450" indent="-171450" algn="just">
              <a:buFont typeface="Arial" pitchFamily="34" charset="0"/>
              <a:buChar char="•"/>
            </a:pPr>
            <a:endParaRPr lang="es-MX" sz="1000" dirty="0" smtClean="0">
              <a:latin typeface="Verdana" pitchFamily="34" charset="0"/>
              <a:ea typeface="Verdana" pitchFamily="34" charset="0"/>
            </a:endParaRPr>
          </a:p>
          <a:p>
            <a:pPr marL="171450" indent="-171450" algn="just">
              <a:buFont typeface="Arial" pitchFamily="34" charset="0"/>
              <a:buChar char="•"/>
            </a:pPr>
            <a:r>
              <a:rPr lang="es-MX" sz="1000" dirty="0" smtClean="0">
                <a:latin typeface="Verdana" pitchFamily="34" charset="0"/>
                <a:ea typeface="Verdana" pitchFamily="34" charset="0"/>
              </a:rPr>
              <a:t>[A1.C1] Promoción y difusión de la participación ciudadana en el desarrollo de trámites y servicios gubernamentales, para realizar las actividades de implementación y fortalecimiento de Contraloría Ciudadana.</a:t>
            </a:r>
          </a:p>
          <a:p>
            <a:pPr marL="171450" indent="-171450" algn="just">
              <a:buFont typeface="Arial" pitchFamily="34" charset="0"/>
              <a:buChar char="•"/>
            </a:pPr>
            <a:endParaRPr lang="es-MX" sz="1000" dirty="0" smtClean="0">
              <a:latin typeface="Verdana" pitchFamily="34" charset="0"/>
              <a:ea typeface="Verdana" pitchFamily="34" charset="0"/>
            </a:endParaRPr>
          </a:p>
          <a:p>
            <a:pPr marL="171450" indent="-171450" algn="just">
              <a:buFont typeface="Arial" pitchFamily="34" charset="0"/>
              <a:buChar char="•"/>
            </a:pPr>
            <a:r>
              <a:rPr lang="es-MX" sz="1000" dirty="0" smtClean="0">
                <a:latin typeface="Verdana" pitchFamily="34" charset="0"/>
                <a:ea typeface="Verdana" pitchFamily="34" charset="0"/>
              </a:rPr>
              <a:t>[A2.C1] Operación, constitución y/o renovación de Comités de Contraloría Ciudadana en la SEFIPLAN</a:t>
            </a:r>
          </a:p>
          <a:p>
            <a:pPr marL="171450" indent="-171450" algn="just">
              <a:buFont typeface="Arial" pitchFamily="34" charset="0"/>
              <a:buChar char="•"/>
            </a:pPr>
            <a:endParaRPr lang="es-MX" sz="1000" dirty="0" smtClean="0">
              <a:latin typeface="Verdana" pitchFamily="34" charset="0"/>
              <a:ea typeface="Verdana" pitchFamily="34" charset="0"/>
            </a:endParaRPr>
          </a:p>
          <a:p>
            <a:pPr marL="171450" indent="-171450" algn="just">
              <a:buFont typeface="Arial" pitchFamily="34" charset="0"/>
              <a:buChar char="•"/>
            </a:pPr>
            <a:r>
              <a:rPr lang="es-MX" sz="1000" dirty="0" smtClean="0">
                <a:latin typeface="Verdana" pitchFamily="34" charset="0"/>
                <a:ea typeface="Verdana" pitchFamily="34" charset="0"/>
              </a:rPr>
              <a:t>[A3.C1] Gestión del Enlace Institucional con Contraloría General del Estado, para la emisión de folios de registro de los CCC.</a:t>
            </a:r>
          </a:p>
          <a:p>
            <a:pPr marL="171450" indent="-171450" algn="just">
              <a:buFont typeface="Arial" pitchFamily="34" charset="0"/>
              <a:buChar char="•"/>
            </a:pPr>
            <a:endParaRPr lang="es-MX" sz="1000" dirty="0" smtClean="0">
              <a:latin typeface="Verdana" pitchFamily="34" charset="0"/>
              <a:ea typeface="Verdana" pitchFamily="34" charset="0"/>
            </a:endParaRPr>
          </a:p>
          <a:p>
            <a:pPr marL="171450" indent="-171450" algn="just">
              <a:buFont typeface="Arial" pitchFamily="34" charset="0"/>
              <a:buChar char="•"/>
            </a:pPr>
            <a:r>
              <a:rPr lang="es-MX" sz="1000" dirty="0" smtClean="0">
                <a:latin typeface="Verdana" pitchFamily="34" charset="0"/>
                <a:ea typeface="Verdana" pitchFamily="34" charset="0"/>
              </a:rPr>
              <a:t>[A4.C1] Gestión del Enlace Institucional para que se efectúen las reuniones de seguimiento al avance del Programa de Trabajo CCC, así como actos de apertura de sobres que contienen Cédulas de Vigilancia con la información recabada por los CCC.</a:t>
            </a:r>
          </a:p>
          <a:p>
            <a:pPr marL="171450" indent="-171450" algn="just">
              <a:buFont typeface="Arial" pitchFamily="34" charset="0"/>
              <a:buChar char="•"/>
            </a:pPr>
            <a:endParaRPr lang="es-MX" sz="1000" dirty="0" smtClean="0">
              <a:latin typeface="Verdana" pitchFamily="34" charset="0"/>
              <a:ea typeface="Verdana" pitchFamily="34" charset="0"/>
            </a:endParaRPr>
          </a:p>
          <a:p>
            <a:pPr marL="171450" indent="-171450" algn="just">
              <a:buFont typeface="Arial" pitchFamily="34" charset="0"/>
              <a:buChar char="•"/>
            </a:pPr>
            <a:r>
              <a:rPr lang="es-MX" sz="1000" dirty="0" smtClean="0">
                <a:latin typeface="Verdana" pitchFamily="34" charset="0"/>
                <a:ea typeface="Verdana" pitchFamily="34" charset="0"/>
              </a:rPr>
              <a:t>[A5.C1] Aplicación de la cédula de supervisión a los integrantes de los CCC por parte de los titulares de las áreas de atención al público de la SEFIPLAN, para verificar el funcionamiento de CCC.</a:t>
            </a:r>
          </a:p>
          <a:p>
            <a:pPr marL="171450" indent="-171450" algn="just">
              <a:buFont typeface="Arial" pitchFamily="34" charset="0"/>
              <a:buChar char="•"/>
            </a:pPr>
            <a:endParaRPr lang="es-MX" sz="1000" dirty="0" smtClean="0">
              <a:latin typeface="Verdana" pitchFamily="34" charset="0"/>
              <a:ea typeface="Verdana" pitchFamily="34" charset="0"/>
            </a:endParaRPr>
          </a:p>
          <a:p>
            <a:pPr marL="171450" indent="-171450" algn="just">
              <a:buFont typeface="Arial" pitchFamily="34" charset="0"/>
              <a:buChar char="•"/>
            </a:pPr>
            <a:r>
              <a:rPr lang="es-MX" sz="1000" dirty="0">
                <a:latin typeface="Verdana" pitchFamily="34" charset="0"/>
                <a:ea typeface="Verdana" pitchFamily="34" charset="0"/>
              </a:rPr>
              <a:t>[C6.C1</a:t>
            </a:r>
            <a:r>
              <a:rPr lang="es-MX" sz="1000" dirty="0" smtClean="0">
                <a:latin typeface="Verdana" pitchFamily="34" charset="0"/>
                <a:ea typeface="Verdana" pitchFamily="34" charset="0"/>
              </a:rPr>
              <a:t>] Elaboración, presentación y gestión para la validación del Órgano Interno de Control de la SEFIPLAN, de los informes trimestrales y el anual del cumplimiento del programa de trabajo de CCC</a:t>
            </a:r>
          </a:p>
          <a:p>
            <a:pPr marL="171450" indent="-171450" algn="just">
              <a:buFont typeface="Arial" pitchFamily="34" charset="0"/>
              <a:buChar char="•"/>
            </a:pPr>
            <a:endParaRPr lang="es-MX" sz="1000" dirty="0" smtClean="0">
              <a:latin typeface="Verdana" pitchFamily="34" charset="0"/>
              <a:ea typeface="Verdana" pitchFamily="34" charset="0"/>
            </a:endParaRPr>
          </a:p>
          <a:p>
            <a:pPr algn="just"/>
            <a:r>
              <a:rPr lang="es-MX" sz="1400" dirty="0" smtClean="0">
                <a:latin typeface="Verdana" pitchFamily="34" charset="0"/>
                <a:ea typeface="Verdana" pitchFamily="34" charset="0"/>
              </a:rPr>
              <a:t>Lo anterior garantiza que al cumplir las metas del PAT, se replique en el PP.</a:t>
            </a:r>
          </a:p>
          <a:p>
            <a:pPr algn="just"/>
            <a:endParaRPr lang="es-MX" sz="1400" dirty="0" smtClean="0">
              <a:latin typeface="Verdana" pitchFamily="34" charset="0"/>
              <a:ea typeface="Verdana" pitchFamily="34" charset="0"/>
            </a:endParaRPr>
          </a:p>
          <a:p>
            <a:pPr algn="just"/>
            <a:endParaRPr lang="es-MX" sz="1400" dirty="0" smtClean="0">
              <a:latin typeface="Verdana" pitchFamily="34" charset="0"/>
              <a:ea typeface="Verdana" pitchFamily="34" charset="0"/>
            </a:endParaRPr>
          </a:p>
          <a:p>
            <a:pPr algn="just"/>
            <a:r>
              <a:rPr lang="es-MX" sz="1400" dirty="0" smtClean="0">
                <a:latin typeface="Verdana" pitchFamily="34" charset="0"/>
                <a:ea typeface="Verdana" pitchFamily="34" charset="0"/>
              </a:rPr>
              <a:t>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r>
              <a:rPr lang="es-MX" sz="1400" dirty="0" smtClean="0">
                <a:latin typeface="Verdana" pitchFamily="34" charset="0"/>
                <a:ea typeface="Verdana" pitchFamily="34" charset="0"/>
              </a:rPr>
              <a:t/>
            </a:r>
            <a:br>
              <a:rPr lang="es-MX" sz="1400" dirty="0" smtClean="0">
                <a:latin typeface="Verdana" pitchFamily="34" charset="0"/>
                <a:ea typeface="Verdana" pitchFamily="34" charset="0"/>
              </a:rPr>
            </a:br>
            <a:endParaRPr lang="es-MX" sz="1400" dirty="0">
              <a:latin typeface="Verdana" pitchFamily="34" charset="0"/>
              <a:ea typeface="Verdana" pitchFamily="34"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13</a:t>
            </a:fld>
            <a:endParaRPr lang="es-MX">
              <a:solidFill>
                <a:prstClr val="black">
                  <a:tint val="75000"/>
                </a:prstClr>
              </a:solidFill>
            </a:endParaRPr>
          </a:p>
        </p:txBody>
      </p:sp>
    </p:spTree>
    <p:extLst>
      <p:ext uri="{BB962C8B-B14F-4D97-AF65-F5344CB8AC3E}">
        <p14:creationId xmlns:p14="http://schemas.microsoft.com/office/powerpoint/2010/main" val="941534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a:bodyPr>
          <a:lstStyle/>
          <a:p>
            <a:pPr algn="l"/>
            <a:r>
              <a:rPr lang="es-MX" sz="2400" dirty="0">
                <a:latin typeface="Verdana" panose="020B0604030504040204" pitchFamily="34" charset="0"/>
                <a:ea typeface="Verdana" panose="020B0604030504040204" pitchFamily="34" charset="0"/>
              </a:rPr>
              <a:t>II. Áreas ejecutoras de la Contraloría Ciudadana</a:t>
            </a: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873255" y="1671978"/>
            <a:ext cx="3625703" cy="1815882"/>
          </a:xfrm>
          <a:prstGeom prst="rect">
            <a:avLst/>
          </a:prstGeom>
        </p:spPr>
        <p:txBody>
          <a:bodyPr wrap="square">
            <a:spAutoFit/>
          </a:bodyPr>
          <a:lstStyle/>
          <a:p>
            <a:pPr algn="just"/>
            <a:r>
              <a:rPr lang="es-MX" sz="1400" dirty="0">
                <a:latin typeface="Verdana" pitchFamily="34" charset="0"/>
                <a:ea typeface="Verdana" pitchFamily="34" charset="0"/>
              </a:rPr>
              <a:t>En el </a:t>
            </a:r>
            <a:r>
              <a:rPr lang="es-MX" sz="1400" b="1" dirty="0">
                <a:latin typeface="Verdana" pitchFamily="34" charset="0"/>
                <a:ea typeface="Verdana" pitchFamily="34" charset="0"/>
              </a:rPr>
              <a:t>PAT </a:t>
            </a:r>
            <a:r>
              <a:rPr lang="es-MX" sz="1400" dirty="0">
                <a:latin typeface="Verdana" pitchFamily="34" charset="0"/>
                <a:ea typeface="Verdana" pitchFamily="34" charset="0"/>
              </a:rPr>
              <a:t>de Contraloría Ciudadana </a:t>
            </a:r>
            <a:r>
              <a:rPr lang="es-MX" sz="1400" b="1" dirty="0" smtClean="0">
                <a:latin typeface="Verdana" pitchFamily="34" charset="0"/>
                <a:ea typeface="Verdana" pitchFamily="34" charset="0"/>
              </a:rPr>
              <a:t>2023 propone renovar 49 Comités para que en el próximo 2024 se programe renovar el mismo número, generando un equilibrio en las cargas de trabajo de los sucesivos PAT posteriores al del 2024.</a:t>
            </a:r>
            <a:endParaRPr lang="es-MX" sz="1400" dirty="0"/>
          </a:p>
        </p:txBody>
      </p:sp>
      <p:pic>
        <p:nvPicPr>
          <p:cNvPr id="2969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39" y="673396"/>
            <a:ext cx="3905693" cy="504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14</a:t>
            </a:fld>
            <a:endParaRPr lang="es-MX">
              <a:solidFill>
                <a:prstClr val="black">
                  <a:tint val="75000"/>
                </a:prstClr>
              </a:solidFill>
            </a:endParaRPr>
          </a:p>
        </p:txBody>
      </p:sp>
      <p:pic>
        <p:nvPicPr>
          <p:cNvPr id="27649"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760" y="4357688"/>
            <a:ext cx="381952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632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III. Promoción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520994" y="900616"/>
            <a:ext cx="7899991" cy="2031325"/>
          </a:xfrm>
          <a:prstGeom prst="rect">
            <a:avLst/>
          </a:prstGeom>
        </p:spPr>
        <p:txBody>
          <a:bodyPr wrap="square">
            <a:spAutoFit/>
          </a:bodyPr>
          <a:lstStyle/>
          <a:p>
            <a:pPr algn="just"/>
            <a:r>
              <a:rPr lang="es-MX" sz="1400" dirty="0" smtClean="0">
                <a:latin typeface="Verdana" pitchFamily="34" charset="0"/>
                <a:ea typeface="Verdana" pitchFamily="34" charset="0"/>
              </a:rPr>
              <a:t>Se continuará </a:t>
            </a:r>
            <a:r>
              <a:rPr lang="es-MX" sz="1400" dirty="0">
                <a:latin typeface="Verdana" pitchFamily="34" charset="0"/>
                <a:ea typeface="Verdana" pitchFamily="34" charset="0"/>
              </a:rPr>
              <a:t>con los eficientes </a:t>
            </a:r>
            <a:r>
              <a:rPr lang="es-MX" sz="1400" b="1" dirty="0">
                <a:latin typeface="Verdana" pitchFamily="34" charset="0"/>
                <a:ea typeface="Verdana" pitchFamily="34" charset="0"/>
              </a:rPr>
              <a:t>canales de comunicación </a:t>
            </a:r>
            <a:r>
              <a:rPr lang="es-MX" sz="1400" dirty="0">
                <a:latin typeface="Verdana" pitchFamily="34" charset="0"/>
                <a:ea typeface="Verdana" pitchFamily="34" charset="0"/>
              </a:rPr>
              <a:t>que se han establecido con los Jefes de Oficinas y Cobradurías de Hacienda del Estado, Delegados Regionales del Patrimonio del Estado y la Dirección General de Inversión Pública (Padrón de Contratistas), que permitan dar a conocer y operar el </a:t>
            </a:r>
            <a:r>
              <a:rPr lang="es-MX" sz="1400" dirty="0" smtClean="0">
                <a:latin typeface="Verdana" pitchFamily="34" charset="0"/>
                <a:ea typeface="Verdana" pitchFamily="34" charset="0"/>
              </a:rPr>
              <a:t>PAT 2023.</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El contacto con las Áreas de atención al público para el desarrollo de las actividades del PAT 2023 será a través de las 4 </a:t>
            </a:r>
            <a:r>
              <a:rPr lang="es-MX" sz="1400" b="1" dirty="0" smtClean="0">
                <a:latin typeface="Verdana" pitchFamily="34" charset="0"/>
                <a:ea typeface="Verdana" pitchFamily="34" charset="0"/>
              </a:rPr>
              <a:t>Enlaces de Seguimiento institucional (ESI)</a:t>
            </a:r>
            <a:r>
              <a:rPr lang="es-MX" sz="1400" dirty="0">
                <a:latin typeface="Verdana" pitchFamily="34" charset="0"/>
                <a:ea typeface="Verdana" pitchFamily="34" charset="0"/>
              </a:rPr>
              <a:t>.</a:t>
            </a:r>
            <a:endParaRPr lang="es-MX" sz="1400" dirty="0" smtClean="0">
              <a:latin typeface="Verdana" pitchFamily="34" charset="0"/>
              <a:ea typeface="Verdana" pitchFamily="34" charset="0"/>
            </a:endParaRPr>
          </a:p>
          <a:p>
            <a:pPr algn="just"/>
            <a:endParaRPr lang="es-MX" sz="1400" dirty="0">
              <a:latin typeface="Verdana" pitchFamily="34" charset="0"/>
              <a:ea typeface="Verdana" pitchFamily="34" charset="0"/>
            </a:endParaRPr>
          </a:p>
          <a:p>
            <a:pPr marL="285750" indent="-285750" algn="just">
              <a:buFont typeface="Wingdings" pitchFamily="2" charset="2"/>
              <a:buChar char="Ø"/>
            </a:pPr>
            <a:endParaRPr lang="es-MX" sz="1400" dirty="0"/>
          </a:p>
        </p:txBody>
      </p:sp>
      <p:graphicFrame>
        <p:nvGraphicFramePr>
          <p:cNvPr id="4" name="3 Objeto"/>
          <p:cNvGraphicFramePr>
            <a:graphicFrameLocks noChangeAspect="1"/>
          </p:cNvGraphicFramePr>
          <p:nvPr>
            <p:extLst>
              <p:ext uri="{D42A27DB-BD31-4B8C-83A1-F6EECF244321}">
                <p14:modId xmlns:p14="http://schemas.microsoft.com/office/powerpoint/2010/main" val="3770593039"/>
              </p:ext>
            </p:extLst>
          </p:nvPr>
        </p:nvGraphicFramePr>
        <p:xfrm>
          <a:off x="520994" y="2601433"/>
          <a:ext cx="4182871" cy="3173295"/>
        </p:xfrm>
        <a:graphic>
          <a:graphicData uri="http://schemas.openxmlformats.org/presentationml/2006/ole">
            <mc:AlternateContent xmlns:mc="http://schemas.openxmlformats.org/markup-compatibility/2006">
              <mc:Choice xmlns:v="urn:schemas-microsoft-com:vml" Requires="v">
                <p:oleObj spid="_x0000_s26765" name="Presentación" r:id="rId6" imgW="4570388" imgH="3427437" progId="PowerPoint.Show.12">
                  <p:embed/>
                </p:oleObj>
              </mc:Choice>
              <mc:Fallback>
                <p:oleObj name="Presentación" r:id="rId6" imgW="4570388" imgH="3427437" progId="PowerPoint.Show.12">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994" y="2601433"/>
                        <a:ext cx="4182871" cy="3173295"/>
                      </a:xfrm>
                      <a:prstGeom prst="rect">
                        <a:avLst/>
                      </a:prstGeom>
                      <a:noFill/>
                    </p:spPr>
                  </p:pic>
                </p:oleObj>
              </mc:Fallback>
            </mc:AlternateContent>
          </a:graphicData>
        </a:graphic>
      </p:graphicFrame>
      <p:pic>
        <p:nvPicPr>
          <p:cNvPr id="8" name="7 Imagen" descr="C:\Users\javgarcia\AppData\Local\Microsoft\Windows\INetCache\Content.Word\ENLACES ESI ENEDINA.JPG"/>
          <p:cNvPicPr/>
          <p:nvPr/>
        </p:nvPicPr>
        <p:blipFill>
          <a:blip r:embed="rId8">
            <a:extLst>
              <a:ext uri="{28A0092B-C50C-407E-A947-70E740481C1C}">
                <a14:useLocalDpi xmlns:a14="http://schemas.microsoft.com/office/drawing/2010/main" val="0"/>
              </a:ext>
            </a:extLst>
          </a:blip>
          <a:srcRect/>
          <a:stretch>
            <a:fillRect/>
          </a:stretch>
        </p:blipFill>
        <p:spPr bwMode="auto">
          <a:xfrm>
            <a:off x="4798828" y="2601433"/>
            <a:ext cx="3948224" cy="3173294"/>
          </a:xfrm>
          <a:prstGeom prst="rect">
            <a:avLst/>
          </a:prstGeom>
          <a:noFill/>
          <a:ln>
            <a:noFill/>
          </a:ln>
        </p:spPr>
      </p:pic>
      <p:sp>
        <p:nvSpPr>
          <p:cNvPr id="10" name="9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15</a:t>
            </a:fld>
            <a:endParaRPr lang="es-MX">
              <a:solidFill>
                <a:prstClr val="black">
                  <a:tint val="75000"/>
                </a:prstClr>
              </a:solidFill>
            </a:endParaRPr>
          </a:p>
        </p:txBody>
      </p:sp>
    </p:spTree>
    <p:extLst>
      <p:ext uri="{BB962C8B-B14F-4D97-AF65-F5344CB8AC3E}">
        <p14:creationId xmlns:p14="http://schemas.microsoft.com/office/powerpoint/2010/main" val="1685637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III. Promoción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pic>
        <p:nvPicPr>
          <p:cNvPr id="27650" name="Picture 2" descr="ENLACES ESI DALIA A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76" y="1057438"/>
            <a:ext cx="4303601" cy="3082172"/>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ENLACES ESI MARIA LUI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8829" y="1057438"/>
            <a:ext cx="3813544" cy="3082172"/>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403076" y="4339379"/>
            <a:ext cx="8209295" cy="800219"/>
          </a:xfrm>
          <a:prstGeom prst="rect">
            <a:avLst/>
          </a:prstGeom>
        </p:spPr>
        <p:txBody>
          <a:bodyPr wrap="square">
            <a:spAutoFit/>
          </a:bodyPr>
          <a:lstStyle/>
          <a:p>
            <a:pPr marL="285750" indent="-285750" algn="just">
              <a:buFont typeface="Wingdings" pitchFamily="2" charset="2"/>
              <a:buChar char="Ø"/>
            </a:pPr>
            <a:r>
              <a:rPr lang="es-MX" sz="1400" dirty="0">
                <a:latin typeface="Verdana" pitchFamily="34" charset="0"/>
                <a:ea typeface="Verdana" pitchFamily="34" charset="0"/>
              </a:rPr>
              <a:t>Se emitirán oficios que serán enviados por </a:t>
            </a:r>
            <a:r>
              <a:rPr lang="es-MX" sz="1400" b="1" dirty="0" smtClean="0">
                <a:latin typeface="Verdana" pitchFamily="34" charset="0"/>
                <a:ea typeface="Verdana" pitchFamily="34" charset="0"/>
              </a:rPr>
              <a:t>correos electrónicos </a:t>
            </a:r>
            <a:r>
              <a:rPr lang="es-MX" sz="1400" dirty="0">
                <a:latin typeface="Verdana" pitchFamily="34" charset="0"/>
                <a:ea typeface="Verdana" pitchFamily="34" charset="0"/>
              </a:rPr>
              <a:t>los cuales están debidamente registrados con el Enlace </a:t>
            </a:r>
            <a:r>
              <a:rPr lang="es-MX" sz="1400" dirty="0" smtClean="0">
                <a:latin typeface="Verdana" pitchFamily="34" charset="0"/>
                <a:ea typeface="Verdana" pitchFamily="34" charset="0"/>
              </a:rPr>
              <a:t>Institucional.</a:t>
            </a:r>
            <a:endParaRPr lang="es-MX" sz="1400" dirty="0">
              <a:latin typeface="Verdana" pitchFamily="34" charset="0"/>
              <a:ea typeface="Verdana" pitchFamily="34" charset="0"/>
            </a:endParaRPr>
          </a:p>
          <a:p>
            <a:pPr marL="285750" indent="-285750" algn="just">
              <a:buFont typeface="Wingdings" pitchFamily="2" charset="2"/>
              <a:buChar char="Ø"/>
            </a:pPr>
            <a:endParaRPr lang="es-MX" dirty="0">
              <a:latin typeface="Verdana" pitchFamily="34" charset="0"/>
              <a:ea typeface="Verdana" pitchFamily="34" charset="0"/>
            </a:endParaRPr>
          </a:p>
        </p:txBody>
      </p:sp>
      <p:sp>
        <p:nvSpPr>
          <p:cNvPr id="11" name="10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16</a:t>
            </a:fld>
            <a:endParaRPr lang="es-MX">
              <a:solidFill>
                <a:prstClr val="black">
                  <a:tint val="75000"/>
                </a:prstClr>
              </a:solidFill>
            </a:endParaRPr>
          </a:p>
        </p:txBody>
      </p:sp>
    </p:spTree>
    <p:extLst>
      <p:ext uri="{BB962C8B-B14F-4D97-AF65-F5344CB8AC3E}">
        <p14:creationId xmlns:p14="http://schemas.microsoft.com/office/powerpoint/2010/main" val="2688393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III. Promoción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Rectángulo"/>
          <p:cNvSpPr/>
          <p:nvPr/>
        </p:nvSpPr>
        <p:spPr>
          <a:xfrm>
            <a:off x="319177" y="1667062"/>
            <a:ext cx="5223930" cy="2492990"/>
          </a:xfrm>
          <a:prstGeom prst="rect">
            <a:avLst/>
          </a:prstGeom>
        </p:spPr>
        <p:txBody>
          <a:bodyPr wrap="square">
            <a:spAutoFit/>
          </a:bodyPr>
          <a:lstStyle/>
          <a:p>
            <a:pPr marL="285750" indent="-285750" algn="just">
              <a:buFont typeface="Wingdings" pitchFamily="2" charset="2"/>
              <a:buChar char="Ø"/>
            </a:pPr>
            <a:r>
              <a:rPr lang="es-MX" sz="1400" dirty="0">
                <a:latin typeface="Verdana" pitchFamily="34" charset="0"/>
                <a:ea typeface="Verdana" pitchFamily="34" charset="0"/>
              </a:rPr>
              <a:t>Se </a:t>
            </a:r>
            <a:r>
              <a:rPr lang="es-MX" sz="1400" dirty="0" smtClean="0">
                <a:latin typeface="Verdana" pitchFamily="34" charset="0"/>
                <a:ea typeface="Verdana" pitchFamily="34" charset="0"/>
              </a:rPr>
              <a:t>continua con la difusión del </a:t>
            </a:r>
            <a:r>
              <a:rPr lang="es-MX" sz="1400" b="1" dirty="0" smtClean="0">
                <a:latin typeface="Verdana" pitchFamily="34" charset="0"/>
                <a:ea typeface="Verdana" pitchFamily="34" charset="0"/>
              </a:rPr>
              <a:t>Cartel</a:t>
            </a:r>
            <a:r>
              <a:rPr lang="es-MX" sz="1400" dirty="0" smtClean="0">
                <a:latin typeface="Verdana" pitchFamily="34" charset="0"/>
                <a:ea typeface="Verdana" pitchFamily="34" charset="0"/>
              </a:rPr>
              <a:t>, consulta:</a:t>
            </a:r>
          </a:p>
          <a:p>
            <a:pPr algn="just"/>
            <a:r>
              <a:rPr lang="es-MX" sz="1400" dirty="0" smtClean="0">
                <a:latin typeface="Verdana" pitchFamily="34" charset="0"/>
                <a:ea typeface="Verdana" pitchFamily="34" charset="0"/>
              </a:rPr>
              <a:t> </a:t>
            </a:r>
            <a:r>
              <a:rPr lang="es-MX" sz="1400" dirty="0">
                <a:latin typeface="Verdana" pitchFamily="34" charset="0"/>
                <a:ea typeface="Verdana" pitchFamily="34" charset="0"/>
                <a:hlinkClick r:id="rId5"/>
              </a:rPr>
              <a:t>http://www.veracruz.gob.mx/finanzas/transparencia/transparencia-proactiva/financiamiento-y-seguimiento-de-programas-de-desarrollo/contraloria-ciudadana/comites-de-contraloria-ciudadana-2022</a:t>
            </a:r>
            <a:r>
              <a:rPr lang="es-MX" sz="1400" dirty="0" smtClean="0">
                <a:latin typeface="Verdana" pitchFamily="34" charset="0"/>
                <a:ea typeface="Verdana" pitchFamily="34" charset="0"/>
                <a:hlinkClick r:id="rId5"/>
              </a:rPr>
              <a:t>/</a:t>
            </a:r>
            <a:endParaRPr lang="es-MX" sz="1400" dirty="0" smtClean="0">
              <a:latin typeface="Verdana" pitchFamily="34" charset="0"/>
              <a:ea typeface="Verdana" pitchFamily="34" charset="0"/>
            </a:endParaRPr>
          </a:p>
          <a:p>
            <a:pPr algn="just"/>
            <a:endParaRPr lang="es-MX" dirty="0">
              <a:latin typeface="Verdana" pitchFamily="34" charset="0"/>
              <a:ea typeface="Verdana" pitchFamily="34" charset="0"/>
            </a:endParaRPr>
          </a:p>
          <a:p>
            <a:pPr algn="just"/>
            <a:endParaRPr lang="es-MX" dirty="0" smtClean="0">
              <a:latin typeface="Verdana" pitchFamily="34" charset="0"/>
              <a:ea typeface="Verdana" pitchFamily="34" charset="0"/>
            </a:endParaRPr>
          </a:p>
          <a:p>
            <a:pPr marL="285750" indent="-285750" algn="just">
              <a:buFont typeface="Wingdings" pitchFamily="2" charset="2"/>
              <a:buChar char="Ø"/>
            </a:pPr>
            <a:endParaRPr lang="es-MX" dirty="0" smtClean="0">
              <a:latin typeface="Verdana" pitchFamily="34" charset="0"/>
              <a:ea typeface="Verdana" pitchFamily="34" charset="0"/>
            </a:endParaRPr>
          </a:p>
          <a:p>
            <a:pPr marL="285750" indent="-285750" algn="just">
              <a:buFont typeface="Wingdings" pitchFamily="2" charset="2"/>
              <a:buChar char="Ø"/>
            </a:pPr>
            <a:endParaRPr lang="es-MX" dirty="0">
              <a:latin typeface="Verdana" pitchFamily="34" charset="0"/>
              <a:ea typeface="Verdana" pitchFamily="34" charset="0"/>
            </a:endParaRPr>
          </a:p>
        </p:txBody>
      </p:sp>
      <p:pic>
        <p:nvPicPr>
          <p:cNvPr id="8" name="0 Imagen"/>
          <p:cNvPicPr/>
          <p:nvPr/>
        </p:nvPicPr>
        <p:blipFill>
          <a:blip r:embed="rId6"/>
          <a:stretch>
            <a:fillRect/>
          </a:stretch>
        </p:blipFill>
        <p:spPr>
          <a:xfrm>
            <a:off x="5687162" y="965313"/>
            <a:ext cx="2768600" cy="4127500"/>
          </a:xfrm>
          <a:prstGeom prst="rect">
            <a:avLst/>
          </a:prstGeom>
          <a:ln>
            <a:noFill/>
          </a:ln>
          <a:effectLst>
            <a:outerShdw blurRad="292100" dist="139700" dir="2700000" algn="tl" rotWithShape="0">
              <a:srgbClr val="333333">
                <a:alpha val="65000"/>
              </a:srgbClr>
            </a:outerShdw>
          </a:effectLst>
        </p:spPr>
      </p:pic>
      <p:sp>
        <p:nvSpPr>
          <p:cNvPr id="9" name="8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17</a:t>
            </a:fld>
            <a:endParaRPr lang="es-MX">
              <a:solidFill>
                <a:prstClr val="black">
                  <a:tint val="75000"/>
                </a:prstClr>
              </a:solidFill>
            </a:endParaRPr>
          </a:p>
        </p:txBody>
      </p:sp>
    </p:spTree>
    <p:extLst>
      <p:ext uri="{BB962C8B-B14F-4D97-AF65-F5344CB8AC3E}">
        <p14:creationId xmlns:p14="http://schemas.microsoft.com/office/powerpoint/2010/main" val="2694798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III. Promoción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64288" y="822643"/>
            <a:ext cx="8176438" cy="1815882"/>
          </a:xfrm>
          <a:prstGeom prst="rect">
            <a:avLst/>
          </a:prstGeom>
        </p:spPr>
        <p:txBody>
          <a:bodyPr wrap="square">
            <a:spAutoFit/>
          </a:bodyPr>
          <a:lstStyle/>
          <a:p>
            <a:pPr marL="285750" indent="-285750" algn="just">
              <a:buFont typeface="Wingdings" pitchFamily="2" charset="2"/>
              <a:buChar char="Ø"/>
            </a:pPr>
            <a:r>
              <a:rPr lang="es-MX" sz="1400" dirty="0" smtClean="0">
                <a:latin typeface="Verdana" pitchFamily="34" charset="0"/>
                <a:ea typeface="Verdana" pitchFamily="34" charset="0"/>
              </a:rPr>
              <a:t>Todo los resultados y actividades serán transparentadas y difundidas en el espacio especial de «</a:t>
            </a:r>
            <a:r>
              <a:rPr lang="es-MX" sz="1400" b="1" i="1" dirty="0" smtClean="0">
                <a:latin typeface="Verdana" pitchFamily="34" charset="0"/>
                <a:ea typeface="Verdana" pitchFamily="34" charset="0"/>
              </a:rPr>
              <a:t>Contraloría Ciudadana</a:t>
            </a:r>
            <a:r>
              <a:rPr lang="es-MX" sz="1400" dirty="0" smtClean="0">
                <a:latin typeface="Verdana" pitchFamily="34" charset="0"/>
                <a:ea typeface="Verdana" pitchFamily="34" charset="0"/>
              </a:rPr>
              <a:t>» del Portal de Internet oficial de esta Secretaría, consulta en:</a:t>
            </a:r>
          </a:p>
          <a:p>
            <a:pPr marL="285750" indent="-285750" algn="just">
              <a:buFont typeface="Wingdings" pitchFamily="2" charset="2"/>
              <a:buChar char="Ø"/>
            </a:pPr>
            <a:endParaRPr lang="es-MX" sz="1400" dirty="0" smtClean="0">
              <a:latin typeface="Verdana" pitchFamily="34" charset="0"/>
              <a:ea typeface="Verdana" pitchFamily="34" charset="0"/>
            </a:endParaRPr>
          </a:p>
          <a:p>
            <a:pPr algn="just"/>
            <a:r>
              <a:rPr lang="es-MX" sz="1400" dirty="0" smtClean="0">
                <a:latin typeface="Verdana" pitchFamily="34" charset="0"/>
                <a:ea typeface="Verdana" pitchFamily="34" charset="0"/>
                <a:hlinkClick r:id="rId5"/>
              </a:rPr>
              <a:t>http</a:t>
            </a:r>
            <a:r>
              <a:rPr lang="es-MX" sz="1400" dirty="0">
                <a:latin typeface="Verdana" pitchFamily="34" charset="0"/>
                <a:ea typeface="Verdana" pitchFamily="34" charset="0"/>
                <a:hlinkClick r:id="rId5"/>
              </a:rPr>
              <a:t>://www.veracruz.gob.mx/finanzas/transparencia/transparencia-proactiva/financiamiento-y-seguimiento-de-programas-de-desarrollo/contraloria-ciudadana/comites-de-contraloria-ciudadana-2023</a:t>
            </a:r>
            <a:r>
              <a:rPr lang="es-MX" sz="1400" dirty="0" smtClean="0">
                <a:latin typeface="Verdana" pitchFamily="34" charset="0"/>
                <a:ea typeface="Verdana" pitchFamily="34" charset="0"/>
                <a:hlinkClick r:id="rId5"/>
              </a:rPr>
              <a:t>/</a:t>
            </a:r>
            <a:endParaRPr lang="es-MX" sz="1400" dirty="0" smtClean="0">
              <a:latin typeface="Verdana" pitchFamily="34" charset="0"/>
              <a:ea typeface="Verdana" pitchFamily="34" charset="0"/>
            </a:endParaRPr>
          </a:p>
          <a:p>
            <a:pPr marL="285750" indent="-285750" algn="just">
              <a:buFont typeface="Wingdings" pitchFamily="2" charset="2"/>
              <a:buChar char="Ø"/>
            </a:pPr>
            <a:endParaRPr lang="es-MX" sz="1400" dirty="0"/>
          </a:p>
        </p:txBody>
      </p:sp>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3438" b="9228"/>
          <a:stretch/>
        </p:blipFill>
        <p:spPr bwMode="auto">
          <a:xfrm>
            <a:off x="539163" y="2553465"/>
            <a:ext cx="5021666" cy="287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18</a:t>
            </a:fld>
            <a:endParaRPr lang="es-MX">
              <a:solidFill>
                <a:prstClr val="black">
                  <a:tint val="75000"/>
                </a:prstClr>
              </a:solidFill>
            </a:endParaRPr>
          </a:p>
        </p:txBody>
      </p:sp>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280273" y="3020472"/>
            <a:ext cx="1785624" cy="178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464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as Relaciones públicas en pleno auge de las redes soci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940" y="2359862"/>
            <a:ext cx="2827096" cy="1884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III. Promoción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64288" y="822643"/>
            <a:ext cx="7899991" cy="5262979"/>
          </a:xfrm>
          <a:prstGeom prst="rect">
            <a:avLst/>
          </a:prstGeom>
        </p:spPr>
        <p:txBody>
          <a:bodyPr wrap="square">
            <a:spAutoFit/>
          </a:bodyPr>
          <a:lstStyle/>
          <a:p>
            <a:pPr algn="just"/>
            <a:r>
              <a:rPr lang="es-MX" sz="1400" b="1" dirty="0">
                <a:latin typeface="Verdana" pitchFamily="34" charset="0"/>
                <a:ea typeface="Verdana" pitchFamily="34" charset="0"/>
              </a:rPr>
              <a:t>Redes </a:t>
            </a:r>
            <a:r>
              <a:rPr lang="es-MX" sz="1400" b="1" dirty="0" smtClean="0">
                <a:latin typeface="Verdana" pitchFamily="34" charset="0"/>
                <a:ea typeface="Verdana" pitchFamily="34" charset="0"/>
              </a:rPr>
              <a:t>Sociales: </a:t>
            </a:r>
            <a:r>
              <a:rPr lang="es-MX" sz="1400" dirty="0" smtClean="0">
                <a:latin typeface="Verdana" pitchFamily="34" charset="0"/>
                <a:ea typeface="Verdana" pitchFamily="34" charset="0"/>
              </a:rPr>
              <a:t>la modernización del Programa, incluye el uso de la Redes Sociales más importantes como: Instagram, Twitter y Facebook, medios electrónicos que se continuarán consolidando y agregando usuarios, los cuales recibirán constantemente notificaciones sobre los avances, actividades y resultados del PAT 2023.</a:t>
            </a:r>
            <a:endParaRPr lang="es-MX" sz="1400" dirty="0">
              <a:latin typeface="Verdana" pitchFamily="34" charset="0"/>
              <a:ea typeface="Verdana" pitchFamily="34" charset="0"/>
            </a:endParaRPr>
          </a:p>
          <a:p>
            <a:pPr algn="just"/>
            <a:endParaRPr lang="es-MX" sz="1400" dirty="0">
              <a:solidFill>
                <a:srgbClr val="575757"/>
              </a:solidFill>
              <a:latin typeface="Verdana" panose="020B0604030504040204" pitchFamily="34" charset="0"/>
              <a:ea typeface="Verdana" panose="020B0604030504040204" pitchFamily="34" charset="0"/>
            </a:endParaRPr>
          </a:p>
          <a:p>
            <a:pPr algn="just"/>
            <a:endParaRPr lang="es-MX" sz="1400" dirty="0">
              <a:solidFill>
                <a:srgbClr val="575757"/>
              </a:solidFill>
              <a:latin typeface="Verdana" panose="020B0604030504040204" pitchFamily="34" charset="0"/>
              <a:ea typeface="Verdana" panose="020B0604030504040204" pitchFamily="34" charset="0"/>
            </a:endParaRPr>
          </a:p>
          <a:p>
            <a:r>
              <a:rPr lang="es-MX" sz="1400" dirty="0">
                <a:solidFill>
                  <a:srgbClr val="575757"/>
                </a:solidFill>
                <a:latin typeface="Verdana" panose="020B0604030504040204" pitchFamily="34" charset="0"/>
                <a:ea typeface="Verdana" panose="020B0604030504040204" pitchFamily="34" charset="0"/>
              </a:rPr>
              <a:t>            </a:t>
            </a:r>
            <a:endParaRPr lang="es-MX" sz="1400" dirty="0" smtClean="0">
              <a:solidFill>
                <a:srgbClr val="575757"/>
              </a:solidFill>
              <a:latin typeface="Verdana" panose="020B0604030504040204" pitchFamily="34" charset="0"/>
              <a:ea typeface="Verdana" panose="020B0604030504040204" pitchFamily="34" charset="0"/>
            </a:endParaRPr>
          </a:p>
          <a:p>
            <a:r>
              <a:rPr lang="es-MX" sz="1400" dirty="0" smtClean="0">
                <a:solidFill>
                  <a:srgbClr val="575757"/>
                </a:solidFill>
                <a:latin typeface="Verdana" panose="020B0604030504040204" pitchFamily="34" charset="0"/>
                <a:ea typeface="Verdana" panose="020B0604030504040204" pitchFamily="34" charset="0"/>
              </a:rPr>
              <a:t>             </a:t>
            </a:r>
            <a:r>
              <a:rPr lang="es-MX" sz="1400" dirty="0" smtClean="0">
                <a:latin typeface="Verdana" pitchFamily="34" charset="0"/>
                <a:ea typeface="Verdana" pitchFamily="34" charset="0"/>
              </a:rPr>
              <a:t>@</a:t>
            </a:r>
            <a:r>
              <a:rPr lang="es-MX" sz="1400" dirty="0" err="1">
                <a:latin typeface="Verdana" pitchFamily="34" charset="0"/>
                <a:ea typeface="Verdana" pitchFamily="34" charset="0"/>
              </a:rPr>
              <a:t>contraloriaciudadanasefiplan</a:t>
            </a:r>
            <a:r>
              <a:rPr lang="es-MX" sz="1400" dirty="0">
                <a:latin typeface="Verdana" pitchFamily="34" charset="0"/>
                <a:ea typeface="Verdana" pitchFamily="34" charset="0"/>
              </a:rPr>
              <a:t> </a:t>
            </a:r>
            <a:r>
              <a:rPr lang="es-MX" sz="1400" dirty="0">
                <a:solidFill>
                  <a:srgbClr val="575757"/>
                </a:solidFill>
                <a:latin typeface="Verdana" panose="020B0604030504040204" pitchFamily="34" charset="0"/>
                <a:ea typeface="Verdana" panose="020B0604030504040204" pitchFamily="34" charset="0"/>
              </a:rPr>
              <a:t> </a:t>
            </a:r>
          </a:p>
          <a:p>
            <a:r>
              <a:rPr lang="es-MX" sz="1400" dirty="0">
                <a:solidFill>
                  <a:srgbClr val="575757"/>
                </a:solidFill>
                <a:latin typeface="Verdana" panose="020B0604030504040204" pitchFamily="34" charset="0"/>
                <a:ea typeface="Verdana" panose="020B0604030504040204" pitchFamily="34" charset="0"/>
              </a:rPr>
              <a:t> </a:t>
            </a:r>
          </a:p>
          <a:p>
            <a:r>
              <a:rPr lang="es-MX" sz="1400" dirty="0">
                <a:solidFill>
                  <a:srgbClr val="575757"/>
                </a:solidFill>
                <a:latin typeface="Verdana" panose="020B0604030504040204" pitchFamily="34" charset="0"/>
                <a:ea typeface="Verdana" panose="020B0604030504040204" pitchFamily="34" charset="0"/>
              </a:rPr>
              <a:t>           </a:t>
            </a:r>
            <a:endParaRPr lang="es-MX" sz="1400" dirty="0" smtClean="0">
              <a:solidFill>
                <a:srgbClr val="575757"/>
              </a:solidFill>
              <a:latin typeface="Verdana" panose="020B0604030504040204" pitchFamily="34" charset="0"/>
              <a:ea typeface="Verdana" panose="020B0604030504040204" pitchFamily="34" charset="0"/>
            </a:endParaRPr>
          </a:p>
          <a:p>
            <a:endParaRPr lang="es-MX" sz="1400" dirty="0">
              <a:solidFill>
                <a:srgbClr val="575757"/>
              </a:solidFill>
              <a:latin typeface="Verdana" panose="020B0604030504040204" pitchFamily="34" charset="0"/>
              <a:ea typeface="Verdana" panose="020B0604030504040204" pitchFamily="34" charset="0"/>
            </a:endParaRPr>
          </a:p>
          <a:p>
            <a:r>
              <a:rPr lang="es-MX" sz="1400" dirty="0" smtClean="0">
                <a:solidFill>
                  <a:srgbClr val="575757"/>
                </a:solidFill>
                <a:latin typeface="Verdana" panose="020B0604030504040204" pitchFamily="34" charset="0"/>
                <a:ea typeface="Verdana" panose="020B0604030504040204" pitchFamily="34" charset="0"/>
              </a:rPr>
              <a:t>             </a:t>
            </a:r>
            <a:r>
              <a:rPr lang="es-MX" sz="1400" dirty="0">
                <a:latin typeface="Verdana" pitchFamily="34" charset="0"/>
                <a:ea typeface="Verdana" pitchFamily="34" charset="0"/>
              </a:rPr>
              <a:t>@</a:t>
            </a:r>
            <a:r>
              <a:rPr lang="es-MX" sz="1400" dirty="0" err="1">
                <a:latin typeface="Verdana" pitchFamily="34" charset="0"/>
                <a:ea typeface="Verdana" pitchFamily="34" charset="0"/>
              </a:rPr>
              <a:t>CC_Sefiplan</a:t>
            </a:r>
            <a:endParaRPr lang="es-MX" sz="1400" dirty="0">
              <a:latin typeface="Verdana" pitchFamily="34" charset="0"/>
              <a:ea typeface="Verdana" pitchFamily="34" charset="0"/>
            </a:endParaRPr>
          </a:p>
          <a:p>
            <a:r>
              <a:rPr lang="es-MX" sz="1400" dirty="0">
                <a:solidFill>
                  <a:srgbClr val="575757"/>
                </a:solidFill>
                <a:latin typeface="Verdana" panose="020B0604030504040204" pitchFamily="34" charset="0"/>
                <a:ea typeface="Verdana" panose="020B0604030504040204" pitchFamily="34" charset="0"/>
              </a:rPr>
              <a:t> </a:t>
            </a:r>
          </a:p>
          <a:p>
            <a:r>
              <a:rPr lang="es-MX" sz="1400" dirty="0">
                <a:solidFill>
                  <a:srgbClr val="575757"/>
                </a:solidFill>
                <a:latin typeface="Verdana" panose="020B0604030504040204" pitchFamily="34" charset="0"/>
                <a:ea typeface="Verdana" panose="020B0604030504040204" pitchFamily="34" charset="0"/>
              </a:rPr>
              <a:t>            </a:t>
            </a:r>
            <a:endParaRPr lang="es-MX" sz="1400" dirty="0" smtClean="0">
              <a:solidFill>
                <a:srgbClr val="575757"/>
              </a:solidFill>
              <a:latin typeface="Verdana" panose="020B0604030504040204" pitchFamily="34" charset="0"/>
              <a:ea typeface="Verdana" panose="020B0604030504040204" pitchFamily="34" charset="0"/>
            </a:endParaRPr>
          </a:p>
          <a:p>
            <a:endParaRPr lang="es-MX" sz="1400" dirty="0">
              <a:solidFill>
                <a:srgbClr val="575757"/>
              </a:solidFill>
              <a:latin typeface="Verdana" panose="020B0604030504040204" pitchFamily="34" charset="0"/>
              <a:ea typeface="Verdana" panose="020B0604030504040204" pitchFamily="34" charset="0"/>
            </a:endParaRPr>
          </a:p>
          <a:p>
            <a:endParaRPr lang="es-MX" sz="1400" dirty="0" smtClean="0">
              <a:solidFill>
                <a:srgbClr val="575757"/>
              </a:solidFill>
              <a:latin typeface="Verdana" panose="020B0604030504040204" pitchFamily="34" charset="0"/>
              <a:ea typeface="Verdana" panose="020B0604030504040204" pitchFamily="34" charset="0"/>
            </a:endParaRPr>
          </a:p>
          <a:p>
            <a:r>
              <a:rPr lang="es-MX" sz="1400" dirty="0">
                <a:solidFill>
                  <a:srgbClr val="575757"/>
                </a:solidFill>
                <a:latin typeface="Verdana" panose="020B0604030504040204" pitchFamily="34" charset="0"/>
                <a:ea typeface="Verdana" panose="020B0604030504040204" pitchFamily="34" charset="0"/>
              </a:rPr>
              <a:t> </a:t>
            </a:r>
            <a:r>
              <a:rPr lang="es-MX" sz="1400" dirty="0" smtClean="0">
                <a:solidFill>
                  <a:srgbClr val="575757"/>
                </a:solidFill>
                <a:latin typeface="Verdana" panose="020B0604030504040204" pitchFamily="34" charset="0"/>
                <a:ea typeface="Verdana" panose="020B0604030504040204" pitchFamily="34" charset="0"/>
              </a:rPr>
              <a:t>             </a:t>
            </a:r>
            <a:r>
              <a:rPr lang="es-MX" sz="1400" dirty="0">
                <a:latin typeface="Verdana" pitchFamily="34" charset="0"/>
                <a:ea typeface="Verdana" pitchFamily="34" charset="0"/>
              </a:rPr>
              <a:t>Contraloría Ciudadana </a:t>
            </a:r>
            <a:r>
              <a:rPr lang="es-MX" sz="1400" dirty="0" err="1" smtClean="0">
                <a:latin typeface="Verdana" pitchFamily="34" charset="0"/>
                <a:ea typeface="Verdana" pitchFamily="34" charset="0"/>
              </a:rPr>
              <a:t>Sefiplan</a:t>
            </a:r>
            <a:endParaRPr lang="es-MX" sz="1400" dirty="0" smtClean="0">
              <a:latin typeface="Verdana" pitchFamily="34" charset="0"/>
              <a:ea typeface="Verdana" pitchFamily="34" charset="0"/>
            </a:endParaRPr>
          </a:p>
          <a:p>
            <a:endParaRPr lang="es-MX" sz="1400" dirty="0">
              <a:latin typeface="Verdana" pitchFamily="34" charset="0"/>
              <a:ea typeface="Verdana" pitchFamily="34" charset="0"/>
            </a:endParaRPr>
          </a:p>
          <a:p>
            <a:endParaRPr lang="es-MX" sz="1400" dirty="0" smtClean="0">
              <a:latin typeface="Verdana" pitchFamily="34" charset="0"/>
              <a:ea typeface="Verdana" pitchFamily="34" charset="0"/>
            </a:endParaRPr>
          </a:p>
          <a:p>
            <a:endParaRPr lang="es-MX" sz="1400" dirty="0">
              <a:latin typeface="Verdana" pitchFamily="34" charset="0"/>
              <a:ea typeface="Verdana" pitchFamily="34" charset="0"/>
            </a:endParaRPr>
          </a:p>
          <a:p>
            <a:r>
              <a:rPr lang="es-MX" sz="1400" dirty="0" smtClean="0">
                <a:latin typeface="Verdana" pitchFamily="34" charset="0"/>
                <a:ea typeface="Verdana" pitchFamily="34" charset="0"/>
              </a:rPr>
              <a:t>Además desde el </a:t>
            </a:r>
            <a:r>
              <a:rPr lang="es-MX" sz="1400" dirty="0">
                <a:latin typeface="Verdana" pitchFamily="34" charset="0"/>
                <a:ea typeface="Verdana" pitchFamily="34" charset="0"/>
              </a:rPr>
              <a:t>inicio </a:t>
            </a:r>
            <a:r>
              <a:rPr lang="es-MX" sz="1400" dirty="0" smtClean="0">
                <a:latin typeface="Verdana" pitchFamily="34" charset="0"/>
                <a:ea typeface="Verdana" pitchFamily="34" charset="0"/>
              </a:rPr>
              <a:t>del espacio </a:t>
            </a:r>
            <a:r>
              <a:rPr lang="es-MX" sz="1400" dirty="0">
                <a:latin typeface="Verdana" pitchFamily="34" charset="0"/>
                <a:ea typeface="Verdana" pitchFamily="34" charset="0"/>
              </a:rPr>
              <a:t>especial de «</a:t>
            </a:r>
            <a:r>
              <a:rPr lang="es-MX" sz="1400" i="1" dirty="0">
                <a:latin typeface="Verdana" pitchFamily="34" charset="0"/>
                <a:ea typeface="Verdana" pitchFamily="34" charset="0"/>
              </a:rPr>
              <a:t>Contraloría Ciudadana</a:t>
            </a:r>
            <a:r>
              <a:rPr lang="es-MX" sz="1400" dirty="0">
                <a:latin typeface="Verdana" pitchFamily="34" charset="0"/>
                <a:ea typeface="Verdana" pitchFamily="34" charset="0"/>
              </a:rPr>
              <a:t>» del Portal de Internet oficial de esta </a:t>
            </a:r>
            <a:r>
              <a:rPr lang="es-MX" sz="1400" dirty="0" smtClean="0">
                <a:latin typeface="Verdana" pitchFamily="34" charset="0"/>
                <a:ea typeface="Verdana" pitchFamily="34" charset="0"/>
              </a:rPr>
              <a:t>Secretaría, se puede accesar inmediatamente a nuestras Redes Sociales.</a:t>
            </a:r>
            <a:endParaRPr lang="es-MX" sz="1400" dirty="0">
              <a:latin typeface="Verdana" pitchFamily="34" charset="0"/>
              <a:ea typeface="Verdana" pitchFamily="34" charset="0"/>
            </a:endParaRPr>
          </a:p>
          <a:p>
            <a:endParaRPr lang="es-MX" sz="1400" dirty="0">
              <a:solidFill>
                <a:srgbClr val="575757"/>
              </a:solidFill>
              <a:latin typeface="Verdana" panose="020B0604030504040204" pitchFamily="34" charset="0"/>
              <a:ea typeface="Verdana" panose="020B0604030504040204" pitchFamily="34" charset="0"/>
            </a:endParaRPr>
          </a:p>
        </p:txBody>
      </p:sp>
      <p:pic>
        <p:nvPicPr>
          <p:cNvPr id="7" name="6 Imagen"/>
          <p:cNvPicPr/>
          <p:nvPr/>
        </p:nvPicPr>
        <p:blipFill rotWithShape="1">
          <a:blip r:embed="rId6">
            <a:extLst>
              <a:ext uri="{28A0092B-C50C-407E-A947-70E740481C1C}">
                <a14:useLocalDpi xmlns:a14="http://schemas.microsoft.com/office/drawing/2010/main" val="0"/>
              </a:ext>
            </a:extLst>
          </a:blip>
          <a:srcRect b="50000"/>
          <a:stretch/>
        </p:blipFill>
        <p:spPr bwMode="auto">
          <a:xfrm>
            <a:off x="565334" y="2202647"/>
            <a:ext cx="662940" cy="6051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pic>
        <p:nvPicPr>
          <p:cNvPr id="8" name="7 Imagen"/>
          <p:cNvPicPr/>
          <p:nvPr/>
        </p:nvPicPr>
        <p:blipFill rotWithShape="1">
          <a:blip r:embed="rId7">
            <a:extLst>
              <a:ext uri="{28A0092B-C50C-407E-A947-70E740481C1C}">
                <a14:useLocalDpi xmlns:a14="http://schemas.microsoft.com/office/drawing/2010/main" val="0"/>
              </a:ext>
            </a:extLst>
          </a:blip>
          <a:srcRect r="21528" b="26051"/>
          <a:stretch/>
        </p:blipFill>
        <p:spPr bwMode="auto">
          <a:xfrm>
            <a:off x="565334" y="2999651"/>
            <a:ext cx="670560" cy="6051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pic>
        <p:nvPicPr>
          <p:cNvPr id="9" name="8 Imagen"/>
          <p:cNvPicPr/>
          <p:nvPr/>
        </p:nvPicPr>
        <p:blipFill rotWithShape="1">
          <a:blip r:embed="rId8">
            <a:extLst>
              <a:ext uri="{28A0092B-C50C-407E-A947-70E740481C1C}">
                <a14:useLocalDpi xmlns:a14="http://schemas.microsoft.com/office/drawing/2010/main" val="0"/>
              </a:ext>
            </a:extLst>
          </a:blip>
          <a:srcRect b="48000"/>
          <a:stretch/>
        </p:blipFill>
        <p:spPr bwMode="auto">
          <a:xfrm>
            <a:off x="565334" y="3987476"/>
            <a:ext cx="728663" cy="6946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11" name="10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19</a:t>
            </a:fld>
            <a:endParaRPr lang="es-MX">
              <a:solidFill>
                <a:prstClr val="black">
                  <a:tint val="75000"/>
                </a:prstClr>
              </a:solidFill>
            </a:endParaRPr>
          </a:p>
        </p:txBody>
      </p:sp>
    </p:spTree>
    <p:extLst>
      <p:ext uri="{BB962C8B-B14F-4D97-AF65-F5344CB8AC3E}">
        <p14:creationId xmlns:p14="http://schemas.microsoft.com/office/powerpoint/2010/main" val="3526789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DDC0DE0C-0F35-BAD8-68B1-03E3C2C3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0"/>
            <a:ext cx="9142223" cy="6858000"/>
          </a:xfrm>
          <a:prstGeom prst="rect">
            <a:avLst/>
          </a:prstGeom>
        </p:spPr>
      </p:pic>
      <p:sp>
        <p:nvSpPr>
          <p:cNvPr id="2" name="Título 1">
            <a:extLst>
              <a:ext uri="{FF2B5EF4-FFF2-40B4-BE49-F238E27FC236}">
                <a16:creationId xmlns:a16="http://schemas.microsoft.com/office/drawing/2014/main" xmlns="" id="{2568AB7B-F63A-2DDC-E09B-C45CAD555987}"/>
              </a:ext>
            </a:extLst>
          </p:cNvPr>
          <p:cNvSpPr>
            <a:spLocks noGrp="1"/>
          </p:cNvSpPr>
          <p:nvPr>
            <p:ph type="ctrTitle"/>
          </p:nvPr>
        </p:nvSpPr>
        <p:spPr>
          <a:xfrm>
            <a:off x="1041004" y="1721642"/>
            <a:ext cx="7234519" cy="967979"/>
          </a:xfrm>
        </p:spPr>
        <p:txBody>
          <a:bodyPr>
            <a:noAutofit/>
          </a:bodyPr>
          <a:lstStyle/>
          <a:p>
            <a:pPr marL="0" indent="0" algn="just"/>
            <a:r>
              <a:rPr lang="es-MX" sz="1400" dirty="0">
                <a:latin typeface="Verdana" pitchFamily="34" charset="0"/>
                <a:ea typeface="Verdana" pitchFamily="34" charset="0"/>
              </a:rPr>
              <a:t>El </a:t>
            </a:r>
            <a:r>
              <a:rPr lang="es-MX" sz="1400" b="1" dirty="0">
                <a:latin typeface="Verdana" pitchFamily="34" charset="0"/>
                <a:ea typeface="Verdana" pitchFamily="34" charset="0"/>
              </a:rPr>
              <a:t>Programa Anual de Trabajo (PAT) </a:t>
            </a:r>
            <a:r>
              <a:rPr lang="es-MX" sz="1400" dirty="0">
                <a:latin typeface="Verdana" pitchFamily="34" charset="0"/>
                <a:ea typeface="Verdana" pitchFamily="34" charset="0"/>
              </a:rPr>
              <a:t>de Contraloría Ciudadana, es el documento que establece las actividades, </a:t>
            </a:r>
            <a:r>
              <a:rPr lang="es-MX" sz="1400" dirty="0" smtClean="0">
                <a:latin typeface="Verdana" pitchFamily="34" charset="0"/>
                <a:ea typeface="Verdana" pitchFamily="34" charset="0"/>
              </a:rPr>
              <a:t>compromisos</a:t>
            </a:r>
            <a:r>
              <a:rPr lang="es-MX" sz="1400" dirty="0">
                <a:latin typeface="Verdana" pitchFamily="34" charset="0"/>
                <a:ea typeface="Verdana" pitchFamily="34" charset="0"/>
              </a:rPr>
              <a:t>, responsabilidades, metas y calendarización comprometidas durante un año fiscal en materia de Contraloría Ciudadana, por parte de las dependencias y entidades de la APE (Ente). </a:t>
            </a:r>
          </a:p>
        </p:txBody>
      </p:sp>
      <p:pic>
        <p:nvPicPr>
          <p:cNvPr id="12" name="Gráfico 11">
            <a:extLst>
              <a:ext uri="{FF2B5EF4-FFF2-40B4-BE49-F238E27FC236}">
                <a16:creationId xmlns:a16="http://schemas.microsoft.com/office/drawing/2014/main" xmlns="" id="{8A4A9C3F-2EF6-558F-19FB-8ADB27CEC9D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48824" y="584107"/>
            <a:ext cx="3035044" cy="844491"/>
          </a:xfrm>
          <a:prstGeom prst="rect">
            <a:avLst/>
          </a:prstGeom>
        </p:spPr>
      </p:pic>
      <p:pic>
        <p:nvPicPr>
          <p:cNvPr id="14" name="Gráfico 13">
            <a:extLst>
              <a:ext uri="{FF2B5EF4-FFF2-40B4-BE49-F238E27FC236}">
                <a16:creationId xmlns:a16="http://schemas.microsoft.com/office/drawing/2014/main" xmlns="" id="{086F8C8D-D162-2D7F-7FF2-29B628A6113D}"/>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9704" t="38810" r="5895" b="30091"/>
          <a:stretch/>
        </p:blipFill>
        <p:spPr>
          <a:xfrm>
            <a:off x="3048262" y="5583874"/>
            <a:ext cx="1949824" cy="1053878"/>
          </a:xfrm>
          <a:prstGeom prst="rect">
            <a:avLst/>
          </a:prstGeom>
        </p:spPr>
      </p:pic>
      <p:graphicFrame>
        <p:nvGraphicFramePr>
          <p:cNvPr id="6" name="5 Diagrama"/>
          <p:cNvGraphicFramePr/>
          <p:nvPr>
            <p:extLst>
              <p:ext uri="{D42A27DB-BD31-4B8C-83A1-F6EECF244321}">
                <p14:modId xmlns:p14="http://schemas.microsoft.com/office/powerpoint/2010/main" val="1854807446"/>
              </p:ext>
            </p:extLst>
          </p:nvPr>
        </p:nvGraphicFramePr>
        <p:xfrm>
          <a:off x="1422113" y="2793137"/>
          <a:ext cx="6096000" cy="22433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2 Rectángulo"/>
          <p:cNvSpPr/>
          <p:nvPr/>
        </p:nvSpPr>
        <p:spPr>
          <a:xfrm>
            <a:off x="508958" y="5129709"/>
            <a:ext cx="7582619" cy="861774"/>
          </a:xfrm>
          <a:prstGeom prst="rect">
            <a:avLst/>
          </a:prstGeom>
        </p:spPr>
        <p:txBody>
          <a:bodyPr wrap="square">
            <a:spAutoFit/>
          </a:bodyPr>
          <a:lstStyle/>
          <a:p>
            <a:pPr algn="just"/>
            <a:r>
              <a:rPr lang="es-MX" sz="1000" b="1" dirty="0">
                <a:latin typeface="Verdana" pitchFamily="34" charset="0"/>
                <a:ea typeface="Verdana" pitchFamily="34" charset="0"/>
              </a:rPr>
              <a:t>Fuente: Numeral 5.1 de la Guía de Contraloría Ciudadana, última modificación 21 de diciembre de 2022</a:t>
            </a:r>
            <a:r>
              <a:rPr lang="es-MX" sz="1000" b="1" dirty="0" smtClean="0">
                <a:latin typeface="Verdana" pitchFamily="34" charset="0"/>
                <a:ea typeface="Verdana" pitchFamily="34" charset="0"/>
              </a:rPr>
              <a:t>. </a:t>
            </a:r>
            <a:r>
              <a:rPr lang="es-MX" sz="1000" b="1" dirty="0">
                <a:latin typeface="Verdana" pitchFamily="34" charset="0"/>
                <a:ea typeface="Verdana" pitchFamily="34" charset="0"/>
              </a:rPr>
              <a:t>Consulta en</a:t>
            </a:r>
            <a:r>
              <a:rPr lang="es-MX" sz="1000" b="1" dirty="0" smtClean="0">
                <a:latin typeface="Verdana" pitchFamily="34" charset="0"/>
                <a:ea typeface="Verdana" pitchFamily="34" charset="0"/>
              </a:rPr>
              <a:t>:</a:t>
            </a:r>
          </a:p>
          <a:p>
            <a:pPr algn="just"/>
            <a:r>
              <a:rPr lang="es-MX" sz="1000" b="1" dirty="0" smtClean="0">
                <a:latin typeface="Verdana" pitchFamily="34" charset="0"/>
                <a:ea typeface="Verdana" pitchFamily="34" charset="0"/>
                <a:hlinkClick r:id="rId12"/>
              </a:rPr>
              <a:t>https</a:t>
            </a:r>
            <a:r>
              <a:rPr lang="es-MX" sz="1000" b="1" dirty="0">
                <a:latin typeface="Verdana" pitchFamily="34" charset="0"/>
                <a:ea typeface="Verdana" pitchFamily="34" charset="0"/>
                <a:hlinkClick r:id="rId12"/>
              </a:rPr>
              <a:t>://</a:t>
            </a:r>
            <a:r>
              <a:rPr lang="es-MX" sz="1000" b="1" dirty="0" smtClean="0">
                <a:latin typeface="Verdana" pitchFamily="34" charset="0"/>
                <a:ea typeface="Verdana" pitchFamily="34" charset="0"/>
                <a:hlinkClick r:id="rId12"/>
              </a:rPr>
              <a:t>sistemas.cgever.gob.mx/2022/pdf/GUIA%20DE%20CONTRALORIA%20CIUDADANA%20ver%204.pdf</a:t>
            </a:r>
            <a:endParaRPr lang="es-MX" sz="1000" b="1" dirty="0" smtClean="0">
              <a:latin typeface="Verdana" pitchFamily="34" charset="0"/>
              <a:ea typeface="Verdana" pitchFamily="34" charset="0"/>
            </a:endParaRPr>
          </a:p>
          <a:p>
            <a:pPr algn="just"/>
            <a:endParaRPr lang="es-MX" sz="1000" b="1" dirty="0">
              <a:latin typeface="Verdana" pitchFamily="34" charset="0"/>
              <a:ea typeface="Verdana" pitchFamily="34" charset="0"/>
            </a:endParaRPr>
          </a:p>
        </p:txBody>
      </p:sp>
      <p:sp>
        <p:nvSpPr>
          <p:cNvPr id="7" name="6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a:t>
            </a:fld>
            <a:endParaRPr lang="es-MX">
              <a:solidFill>
                <a:prstClr val="black">
                  <a:tint val="75000"/>
                </a:prstClr>
              </a:solidFill>
            </a:endParaRPr>
          </a:p>
        </p:txBody>
      </p:sp>
    </p:spTree>
    <p:extLst>
      <p:ext uri="{BB962C8B-B14F-4D97-AF65-F5344CB8AC3E}">
        <p14:creationId xmlns:p14="http://schemas.microsoft.com/office/powerpoint/2010/main" val="514468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III. Promoción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10" name="9 Rectángulo"/>
          <p:cNvSpPr/>
          <p:nvPr/>
        </p:nvSpPr>
        <p:spPr>
          <a:xfrm>
            <a:off x="492642" y="942224"/>
            <a:ext cx="7885814" cy="1569660"/>
          </a:xfrm>
          <a:prstGeom prst="rect">
            <a:avLst/>
          </a:prstGeom>
        </p:spPr>
        <p:txBody>
          <a:bodyPr wrap="square">
            <a:spAutoFit/>
          </a:bodyPr>
          <a:lstStyle/>
          <a:p>
            <a:pPr lvl="0" algn="just"/>
            <a:r>
              <a:rPr lang="es-MX" sz="1400" dirty="0">
                <a:latin typeface="Verdana" pitchFamily="34" charset="0"/>
                <a:ea typeface="Verdana" pitchFamily="34" charset="0"/>
              </a:rPr>
              <a:t>Actividades de difusión: Publicar actividades y acciones del PAT </a:t>
            </a:r>
            <a:r>
              <a:rPr lang="es-MX" sz="1400" dirty="0" smtClean="0">
                <a:latin typeface="Verdana" pitchFamily="34" charset="0"/>
                <a:ea typeface="Verdana" pitchFamily="34" charset="0"/>
              </a:rPr>
              <a:t>2023 a </a:t>
            </a:r>
            <a:r>
              <a:rPr lang="es-MX" sz="1400" dirty="0">
                <a:latin typeface="Verdana" pitchFamily="34" charset="0"/>
                <a:ea typeface="Verdana" pitchFamily="34" charset="0"/>
              </a:rPr>
              <a:t>través del </a:t>
            </a:r>
            <a:r>
              <a:rPr lang="es-MX" sz="1400" b="1" dirty="0">
                <a:latin typeface="Verdana" pitchFamily="34" charset="0"/>
                <a:ea typeface="Verdana" pitchFamily="34" charset="0"/>
              </a:rPr>
              <a:t>Sistema de Portales de Obligaciones de Transparencia de la </a:t>
            </a:r>
            <a:r>
              <a:rPr lang="es-MX" sz="1400" b="1" dirty="0" smtClean="0">
                <a:latin typeface="Verdana" pitchFamily="34" charset="0"/>
                <a:ea typeface="Verdana" pitchFamily="34" charset="0"/>
              </a:rPr>
              <a:t>SEFIPLAN</a:t>
            </a:r>
            <a:r>
              <a:rPr lang="es-MX" sz="1400" dirty="0" smtClean="0">
                <a:latin typeface="Verdana" pitchFamily="34" charset="0"/>
                <a:ea typeface="Verdana" pitchFamily="34" charset="0"/>
              </a:rPr>
              <a:t>, consulta </a:t>
            </a:r>
            <a:r>
              <a:rPr lang="es-MX" sz="1400" dirty="0">
                <a:latin typeface="Verdana" pitchFamily="34" charset="0"/>
                <a:ea typeface="Verdana" pitchFamily="34" charset="0"/>
              </a:rPr>
              <a:t>en:</a:t>
            </a:r>
          </a:p>
          <a:p>
            <a:pPr algn="just"/>
            <a:r>
              <a:rPr lang="es-MX" dirty="0">
                <a:latin typeface="Panton" pitchFamily="50" charset="0"/>
                <a:hlinkClick r:id="rId5"/>
              </a:rPr>
              <a:t>https://consultapublicamx.inai.org.mx/vut-web/faces/view/consultaPublica.xhtml?idEntidad=MzA=&amp;idSujetoObligado=NTQwMg==#inicio</a:t>
            </a:r>
            <a:endParaRPr lang="es-MX" dirty="0">
              <a:latin typeface="Panton" pitchFamily="50" charset="0"/>
            </a:endParaRPr>
          </a:p>
        </p:txBody>
      </p:sp>
      <p:pic>
        <p:nvPicPr>
          <p:cNvPr id="307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3464" b="9156"/>
          <a:stretch/>
        </p:blipFill>
        <p:spPr bwMode="auto">
          <a:xfrm>
            <a:off x="1127049" y="2402958"/>
            <a:ext cx="6489603" cy="318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20</a:t>
            </a:fld>
            <a:endParaRPr lang="es-MX">
              <a:solidFill>
                <a:prstClr val="black">
                  <a:tint val="75000"/>
                </a:prstClr>
              </a:solidFill>
            </a:endParaRPr>
          </a:p>
        </p:txBody>
      </p:sp>
    </p:spTree>
    <p:extLst>
      <p:ext uri="{BB962C8B-B14F-4D97-AF65-F5344CB8AC3E}">
        <p14:creationId xmlns:p14="http://schemas.microsoft.com/office/powerpoint/2010/main" val="2136244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III. Promoción de la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64288" y="822643"/>
            <a:ext cx="7899991" cy="2462213"/>
          </a:xfrm>
          <a:prstGeom prst="rect">
            <a:avLst/>
          </a:prstGeom>
        </p:spPr>
        <p:txBody>
          <a:bodyPr wrap="square">
            <a:spAutoFit/>
          </a:bodyPr>
          <a:lstStyle/>
          <a:p>
            <a:pPr algn="just"/>
            <a:r>
              <a:rPr lang="es-MX" sz="1400" b="1" dirty="0" smtClean="0">
                <a:latin typeface="Verdana" pitchFamily="34" charset="0"/>
                <a:ea typeface="Verdana" pitchFamily="34" charset="0"/>
              </a:rPr>
              <a:t>Buzón de Atención: </a:t>
            </a:r>
            <a:r>
              <a:rPr lang="es-MX" sz="1400" dirty="0">
                <a:latin typeface="Verdana" pitchFamily="34" charset="0"/>
                <a:ea typeface="Verdana" pitchFamily="34" charset="0"/>
              </a:rPr>
              <a:t>La finalidad de este espacio es que puedas externar tus sugerencias, comentarios o propuestas de mejora respecto a la operación y nuestros procesos establecidos del Programa de Contraloría Ciudadana en la SEFIPLAN, así como tú opinión de este espacio especial de nuestro Portal de Internet o sobre las </a:t>
            </a:r>
            <a:r>
              <a:rPr lang="es-MX" sz="1400" dirty="0" smtClean="0">
                <a:latin typeface="Verdana" pitchFamily="34" charset="0"/>
                <a:ea typeface="Verdana" pitchFamily="34" charset="0"/>
              </a:rPr>
              <a:t>Redes Sociales, consulta en</a:t>
            </a:r>
            <a:r>
              <a:rPr lang="es-MX" sz="1400" dirty="0">
                <a:latin typeface="Verdana" pitchFamily="34" charset="0"/>
                <a:ea typeface="Verdana" pitchFamily="34" charset="0"/>
              </a:rPr>
              <a:t>: </a:t>
            </a:r>
            <a:r>
              <a:rPr lang="es-MX" sz="1400" dirty="0">
                <a:latin typeface="Verdana" pitchFamily="34" charset="0"/>
                <a:ea typeface="Verdana" pitchFamily="34" charset="0"/>
                <a:hlinkClick r:id="rId5"/>
              </a:rPr>
              <a:t>http://www.veracruz.gob.mx/finanzas/buzon-de-atencion-contraloria-ciudadana</a:t>
            </a:r>
            <a:r>
              <a:rPr lang="es-MX" sz="1400" dirty="0" smtClean="0">
                <a:latin typeface="Verdana" pitchFamily="34" charset="0"/>
                <a:ea typeface="Verdana" pitchFamily="34" charset="0"/>
                <a:hlinkClick r:id="rId5"/>
              </a:rPr>
              <a:t>/</a:t>
            </a:r>
            <a:endParaRPr lang="es-MX" sz="1400" dirty="0" smtClean="0">
              <a:latin typeface="Verdana" pitchFamily="34" charset="0"/>
              <a:ea typeface="Verdana" pitchFamily="34" charset="0"/>
            </a:endParaRPr>
          </a:p>
          <a:p>
            <a:pPr algn="just"/>
            <a:endParaRPr lang="es-MX" sz="1400" dirty="0">
              <a:solidFill>
                <a:srgbClr val="575757"/>
              </a:solidFill>
              <a:latin typeface="Verdana" panose="020B0604030504040204" pitchFamily="34" charset="0"/>
              <a:ea typeface="Verdana" panose="020B0604030504040204" pitchFamily="34" charset="0"/>
            </a:endParaRPr>
          </a:p>
          <a:p>
            <a:pPr algn="just"/>
            <a:endParaRPr lang="es-MX" sz="1400" dirty="0">
              <a:solidFill>
                <a:srgbClr val="575757"/>
              </a:solidFill>
              <a:latin typeface="Verdana" panose="020B0604030504040204" pitchFamily="34" charset="0"/>
              <a:ea typeface="Verdana" panose="020B0604030504040204" pitchFamily="34" charset="0"/>
            </a:endParaRPr>
          </a:p>
          <a:p>
            <a:r>
              <a:rPr lang="es-MX" sz="1400" dirty="0">
                <a:solidFill>
                  <a:srgbClr val="575757"/>
                </a:solidFill>
                <a:latin typeface="Verdana" panose="020B0604030504040204" pitchFamily="34" charset="0"/>
                <a:ea typeface="Verdana" panose="020B0604030504040204" pitchFamily="34" charset="0"/>
              </a:rPr>
              <a:t>            </a:t>
            </a:r>
            <a:endParaRPr lang="es-MX" sz="1400" dirty="0" smtClean="0">
              <a:solidFill>
                <a:srgbClr val="575757"/>
              </a:solidFill>
              <a:latin typeface="Verdana" panose="020B0604030504040204" pitchFamily="34" charset="0"/>
              <a:ea typeface="Verdana" panose="020B0604030504040204" pitchFamily="34" charset="0"/>
            </a:endParaRPr>
          </a:p>
          <a:p>
            <a:r>
              <a:rPr lang="es-MX" sz="1400" dirty="0" smtClean="0">
                <a:solidFill>
                  <a:srgbClr val="575757"/>
                </a:solidFill>
                <a:latin typeface="Verdana" panose="020B0604030504040204" pitchFamily="34" charset="0"/>
                <a:ea typeface="Verdana" panose="020B0604030504040204" pitchFamily="34" charset="0"/>
              </a:rPr>
              <a:t>             </a:t>
            </a:r>
            <a:endParaRPr lang="es-MX" sz="1400" dirty="0" smtClean="0">
              <a:latin typeface="Verdana" pitchFamily="34" charset="0"/>
              <a:ea typeface="Verdana" pitchFamily="34" charset="0"/>
            </a:endParaRPr>
          </a:p>
          <a:p>
            <a:endParaRPr lang="es-MX" sz="1400" dirty="0">
              <a:latin typeface="Verdana" pitchFamily="34" charset="0"/>
              <a:ea typeface="Verdana" pitchFamily="34" charset="0"/>
            </a:endParaRPr>
          </a:p>
        </p:txBody>
      </p:sp>
      <p:pic>
        <p:nvPicPr>
          <p:cNvPr id="317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3315" b="11520"/>
          <a:stretch/>
        </p:blipFill>
        <p:spPr bwMode="auto">
          <a:xfrm>
            <a:off x="1013638" y="2324985"/>
            <a:ext cx="6482316" cy="338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21</a:t>
            </a:fld>
            <a:endParaRPr lang="es-MX">
              <a:solidFill>
                <a:prstClr val="black">
                  <a:tint val="75000"/>
                </a:prstClr>
              </a:solidFill>
            </a:endParaRPr>
          </a:p>
        </p:txBody>
      </p:sp>
    </p:spTree>
    <p:extLst>
      <p:ext uri="{BB962C8B-B14F-4D97-AF65-F5344CB8AC3E}">
        <p14:creationId xmlns:p14="http://schemas.microsoft.com/office/powerpoint/2010/main" val="902970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IV. Constitución de Comités de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00492" y="1360991"/>
            <a:ext cx="7899991" cy="800219"/>
          </a:xfrm>
          <a:prstGeom prst="rect">
            <a:avLst/>
          </a:prstGeom>
        </p:spPr>
        <p:txBody>
          <a:bodyPr wrap="square">
            <a:spAutoFit/>
          </a:bodyPr>
          <a:lstStyle/>
          <a:p>
            <a:pPr algn="just"/>
            <a:r>
              <a:rPr lang="es-MX" sz="1400" dirty="0" smtClean="0">
                <a:latin typeface="Verdana" pitchFamily="34" charset="0"/>
                <a:ea typeface="Verdana" pitchFamily="34" charset="0"/>
              </a:rPr>
              <a:t>La meta 2023 es: </a:t>
            </a:r>
            <a:r>
              <a:rPr lang="es-MX" sz="1400" b="1" dirty="0" smtClean="0">
                <a:latin typeface="Verdana" pitchFamily="34" charset="0"/>
                <a:ea typeface="Verdana" pitchFamily="34" charset="0"/>
              </a:rPr>
              <a:t>renovar 49 </a:t>
            </a:r>
            <a:r>
              <a:rPr lang="es-MX" sz="1400" dirty="0" smtClean="0">
                <a:latin typeface="Verdana" pitchFamily="34" charset="0"/>
                <a:ea typeface="Verdana" pitchFamily="34" charset="0"/>
              </a:rPr>
              <a:t>Comités; </a:t>
            </a:r>
            <a:r>
              <a:rPr lang="es-MX" sz="1400" b="1" dirty="0" smtClean="0">
                <a:latin typeface="Verdana" pitchFamily="34" charset="0"/>
                <a:ea typeface="Verdana" pitchFamily="34" charset="0"/>
              </a:rPr>
              <a:t>reprogramar 20 </a:t>
            </a:r>
            <a:r>
              <a:rPr lang="es-MX" sz="1400" dirty="0" smtClean="0">
                <a:latin typeface="Verdana" pitchFamily="34" charset="0"/>
                <a:ea typeface="Verdana" pitchFamily="34" charset="0"/>
              </a:rPr>
              <a:t>para renovarlos en 2024 </a:t>
            </a:r>
            <a:r>
              <a:rPr lang="es-MX" sz="1400" b="1" dirty="0" smtClean="0">
                <a:latin typeface="Verdana" pitchFamily="34" charset="0"/>
                <a:ea typeface="Verdana" pitchFamily="34" charset="0"/>
              </a:rPr>
              <a:t>y dar seguimiento a 29 </a:t>
            </a:r>
            <a:r>
              <a:rPr lang="es-MX" sz="1400" dirty="0" smtClean="0">
                <a:latin typeface="Verdana" pitchFamily="34" charset="0"/>
                <a:ea typeface="Verdana" pitchFamily="34" charset="0"/>
              </a:rPr>
              <a:t>renovados en 2022 y pierden vigencia hasta el año 2024, lo que nos da la totalidad de 98 Áreas de atención al público</a:t>
            </a:r>
            <a:r>
              <a:rPr lang="es-MX" dirty="0" smtClean="0">
                <a:latin typeface="Verdana" pitchFamily="34" charset="0"/>
                <a:ea typeface="Verdana" pitchFamily="34" charset="0"/>
              </a:rPr>
              <a:t>:</a:t>
            </a:r>
            <a:endParaRPr lang="es-MX" dirty="0"/>
          </a:p>
        </p:txBody>
      </p:sp>
      <p:graphicFrame>
        <p:nvGraphicFramePr>
          <p:cNvPr id="8" name="4 Gráfico"/>
          <p:cNvGraphicFramePr>
            <a:graphicFrameLocks/>
          </p:cNvGraphicFramePr>
          <p:nvPr>
            <p:extLst>
              <p:ext uri="{D42A27DB-BD31-4B8C-83A1-F6EECF244321}">
                <p14:modId xmlns:p14="http://schemas.microsoft.com/office/powerpoint/2010/main" val="3700516819"/>
              </p:ext>
            </p:extLst>
          </p:nvPr>
        </p:nvGraphicFramePr>
        <p:xfrm>
          <a:off x="2272555" y="2248787"/>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1" name="10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22</a:t>
            </a:fld>
            <a:endParaRPr lang="es-MX">
              <a:solidFill>
                <a:prstClr val="black">
                  <a:tint val="75000"/>
                </a:prstClr>
              </a:solidFill>
            </a:endParaRPr>
          </a:p>
        </p:txBody>
      </p:sp>
    </p:spTree>
    <p:extLst>
      <p:ext uri="{BB962C8B-B14F-4D97-AF65-F5344CB8AC3E}">
        <p14:creationId xmlns:p14="http://schemas.microsoft.com/office/powerpoint/2010/main" val="2509232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11" name="10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23</a:t>
            </a:fld>
            <a:endParaRPr lang="es-MX">
              <a:solidFill>
                <a:prstClr val="black">
                  <a:tint val="75000"/>
                </a:prstClr>
              </a:solidFill>
            </a:endParaRPr>
          </a:p>
        </p:txBody>
      </p:sp>
      <p:pic>
        <p:nvPicPr>
          <p:cNvPr id="358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42" y="171450"/>
            <a:ext cx="4418413" cy="560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4745410" y="1600705"/>
            <a:ext cx="3615580" cy="2308324"/>
          </a:xfrm>
          <a:prstGeom prst="rect">
            <a:avLst/>
          </a:prstGeom>
        </p:spPr>
        <p:txBody>
          <a:bodyPr wrap="square">
            <a:spAutoFit/>
          </a:bodyPr>
          <a:lstStyle/>
          <a:p>
            <a:pPr algn="just"/>
            <a:r>
              <a:rPr lang="es-MX" b="1" dirty="0" smtClean="0">
                <a:latin typeface="Verdana" pitchFamily="34" charset="0"/>
                <a:ea typeface="Verdana" pitchFamily="34" charset="0"/>
              </a:rPr>
              <a:t>En el PAT 2023 respecto a los 98 Comités que opera SEFIPLAN, se establece el compromiso de renovar </a:t>
            </a:r>
            <a:r>
              <a:rPr lang="es-MX" b="1" dirty="0">
                <a:latin typeface="Verdana" pitchFamily="34" charset="0"/>
                <a:ea typeface="Verdana" pitchFamily="34" charset="0"/>
              </a:rPr>
              <a:t>49 </a:t>
            </a:r>
            <a:r>
              <a:rPr lang="es-MX" dirty="0">
                <a:latin typeface="Verdana" pitchFamily="34" charset="0"/>
                <a:ea typeface="Verdana" pitchFamily="34" charset="0"/>
              </a:rPr>
              <a:t>Comités; </a:t>
            </a:r>
            <a:r>
              <a:rPr lang="es-MX" b="1" dirty="0">
                <a:latin typeface="Verdana" pitchFamily="34" charset="0"/>
                <a:ea typeface="Verdana" pitchFamily="34" charset="0"/>
              </a:rPr>
              <a:t>reprogramar 20 </a:t>
            </a:r>
            <a:r>
              <a:rPr lang="es-MX" dirty="0">
                <a:latin typeface="Verdana" pitchFamily="34" charset="0"/>
                <a:ea typeface="Verdana" pitchFamily="34" charset="0"/>
              </a:rPr>
              <a:t>para renovarlos en 2024 </a:t>
            </a:r>
            <a:r>
              <a:rPr lang="es-MX" b="1" dirty="0">
                <a:latin typeface="Verdana" pitchFamily="34" charset="0"/>
                <a:ea typeface="Verdana" pitchFamily="34" charset="0"/>
              </a:rPr>
              <a:t>y dar seguimiento a </a:t>
            </a:r>
            <a:r>
              <a:rPr lang="es-MX" b="1" dirty="0" smtClean="0">
                <a:latin typeface="Verdana" pitchFamily="34" charset="0"/>
                <a:ea typeface="Verdana" pitchFamily="34" charset="0"/>
              </a:rPr>
              <a:t>29 como muestra el listado.</a:t>
            </a:r>
            <a:endParaRPr lang="es-MX" dirty="0"/>
          </a:p>
        </p:txBody>
      </p:sp>
    </p:spTree>
    <p:extLst>
      <p:ext uri="{BB962C8B-B14F-4D97-AF65-F5344CB8AC3E}">
        <p14:creationId xmlns:p14="http://schemas.microsoft.com/office/powerpoint/2010/main" val="1200745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IV. Constitución de Comités de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11" name="10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24</a:t>
            </a:fld>
            <a:endParaRPr lang="es-MX">
              <a:solidFill>
                <a:prstClr val="black">
                  <a:tint val="75000"/>
                </a:prstClr>
              </a:solidFill>
            </a:endParaRPr>
          </a:p>
        </p:txBody>
      </p:sp>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472" y="1381125"/>
            <a:ext cx="4280408"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7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IV. Constitución de Comités de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11" name="10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25</a:t>
            </a:fld>
            <a:endParaRPr lang="es-MX">
              <a:solidFill>
                <a:prstClr val="black">
                  <a:tint val="75000"/>
                </a:prstClr>
              </a:solidFill>
            </a:endParaRPr>
          </a:p>
        </p:txBody>
      </p:sp>
      <p:pic>
        <p:nvPicPr>
          <p:cNvPr id="38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5317" y="1328248"/>
            <a:ext cx="6086475" cy="417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298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 Capacitación a Comités de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312619" y="1442184"/>
            <a:ext cx="8491870" cy="1815882"/>
          </a:xfrm>
          <a:prstGeom prst="rect">
            <a:avLst/>
          </a:prstGeom>
        </p:spPr>
        <p:txBody>
          <a:bodyPr wrap="square">
            <a:spAutoFit/>
          </a:bodyPr>
          <a:lstStyle/>
          <a:p>
            <a:pPr algn="just"/>
            <a:r>
              <a:rPr lang="es-MX" sz="1400" dirty="0" smtClean="0">
                <a:latin typeface="Verdana" pitchFamily="34" charset="0"/>
                <a:ea typeface="Verdana" pitchFamily="34" charset="0"/>
              </a:rPr>
              <a:t>De conformidad a los nuevos Lineamientos:</a:t>
            </a:r>
          </a:p>
          <a:p>
            <a:pPr algn="just"/>
            <a:endParaRPr lang="es-MX" sz="1400" dirty="0" smtClean="0">
              <a:latin typeface="Verdana" pitchFamily="34" charset="0"/>
              <a:ea typeface="Verdana" pitchFamily="34" charset="0"/>
            </a:endParaRPr>
          </a:p>
          <a:p>
            <a:pPr algn="just"/>
            <a:r>
              <a:rPr lang="es-MX" sz="1400" dirty="0">
                <a:latin typeface="Verdana" pitchFamily="34" charset="0"/>
                <a:ea typeface="Verdana" pitchFamily="34" charset="0"/>
              </a:rPr>
              <a:t>La </a:t>
            </a:r>
            <a:r>
              <a:rPr lang="es-MX" sz="1400" dirty="0" smtClean="0">
                <a:latin typeface="Verdana" pitchFamily="34" charset="0"/>
                <a:ea typeface="Verdana" pitchFamily="34" charset="0"/>
              </a:rPr>
              <a:t>Dirección General de Fortalecimiento Institucional tiene la </a:t>
            </a:r>
            <a:r>
              <a:rPr lang="es-MX" sz="1400" dirty="0">
                <a:latin typeface="Verdana" pitchFamily="34" charset="0"/>
                <a:ea typeface="Verdana" pitchFamily="34" charset="0"/>
              </a:rPr>
              <a:t>facultad </a:t>
            </a:r>
            <a:r>
              <a:rPr lang="es-MX" sz="1400" dirty="0" smtClean="0">
                <a:latin typeface="Verdana" pitchFamily="34" charset="0"/>
                <a:ea typeface="Verdana" pitchFamily="34" charset="0"/>
              </a:rPr>
              <a:t>de </a:t>
            </a:r>
            <a:r>
              <a:rPr lang="es-MX" sz="1400" b="1" dirty="0">
                <a:latin typeface="Verdana" pitchFamily="34" charset="0"/>
                <a:ea typeface="Verdana" pitchFamily="34" charset="0"/>
              </a:rPr>
              <a:t>c</a:t>
            </a:r>
            <a:r>
              <a:rPr lang="es-MX" sz="1400" b="1" dirty="0" smtClean="0">
                <a:latin typeface="Verdana" pitchFamily="34" charset="0"/>
                <a:ea typeface="Verdana" pitchFamily="34" charset="0"/>
              </a:rPr>
              <a:t>apacitar </a:t>
            </a:r>
            <a:r>
              <a:rPr lang="es-MX" sz="1400" b="1" dirty="0">
                <a:latin typeface="Verdana" pitchFamily="34" charset="0"/>
                <a:ea typeface="Verdana" pitchFamily="34" charset="0"/>
              </a:rPr>
              <a:t>y asesorar </a:t>
            </a:r>
            <a:r>
              <a:rPr lang="es-MX" sz="1400" dirty="0">
                <a:latin typeface="Verdana" pitchFamily="34" charset="0"/>
                <a:ea typeface="Verdana" pitchFamily="34" charset="0"/>
              </a:rPr>
              <a:t>al Enlace Institucional </a:t>
            </a:r>
            <a:r>
              <a:rPr lang="es-MX" sz="1400" dirty="0" smtClean="0">
                <a:latin typeface="Verdana" pitchFamily="34" charset="0"/>
                <a:ea typeface="Verdana" pitchFamily="34" charset="0"/>
              </a:rPr>
              <a:t>en materia </a:t>
            </a:r>
            <a:r>
              <a:rPr lang="es-MX" sz="1400" dirty="0">
                <a:latin typeface="Verdana" pitchFamily="34" charset="0"/>
                <a:ea typeface="Verdana" pitchFamily="34" charset="0"/>
              </a:rPr>
              <a:t>de </a:t>
            </a:r>
            <a:r>
              <a:rPr lang="es-MX" sz="1400" dirty="0" smtClean="0">
                <a:latin typeface="Verdana" pitchFamily="34" charset="0"/>
                <a:ea typeface="Verdana" pitchFamily="34" charset="0"/>
              </a:rPr>
              <a:t>Contraloría Ciudadana, </a:t>
            </a:r>
            <a:r>
              <a:rPr lang="es-MX" sz="1400" dirty="0">
                <a:latin typeface="Verdana" pitchFamily="34" charset="0"/>
                <a:ea typeface="Verdana" pitchFamily="34" charset="0"/>
              </a:rPr>
              <a:t>al personal de operación, integrantes </a:t>
            </a:r>
            <a:r>
              <a:rPr lang="es-MX" sz="1400" dirty="0" smtClean="0">
                <a:latin typeface="Verdana" pitchFamily="34" charset="0"/>
                <a:ea typeface="Verdana" pitchFamily="34" charset="0"/>
              </a:rPr>
              <a:t>de comités </a:t>
            </a:r>
            <a:r>
              <a:rPr lang="es-MX" sz="1400" dirty="0">
                <a:latin typeface="Verdana" pitchFamily="34" charset="0"/>
                <a:ea typeface="Verdana" pitchFamily="34" charset="0"/>
              </a:rPr>
              <a:t>y </a:t>
            </a:r>
            <a:r>
              <a:rPr lang="es-MX" sz="1400" dirty="0" smtClean="0">
                <a:latin typeface="Verdana" pitchFamily="34" charset="0"/>
                <a:ea typeface="Verdana" pitchFamily="34" charset="0"/>
              </a:rPr>
              <a:t>beneficiarios. </a:t>
            </a:r>
            <a:r>
              <a:rPr lang="es-MX" sz="1400" dirty="0">
                <a:latin typeface="Verdana" pitchFamily="34" charset="0"/>
                <a:ea typeface="Verdana" pitchFamily="34" charset="0"/>
              </a:rPr>
              <a:t>El Enlace </a:t>
            </a:r>
            <a:r>
              <a:rPr lang="es-MX" sz="1400" dirty="0" smtClean="0">
                <a:latin typeface="Verdana" pitchFamily="34" charset="0"/>
                <a:ea typeface="Verdana" pitchFamily="34" charset="0"/>
              </a:rPr>
              <a:t>Institucional tiene la facultad de </a:t>
            </a:r>
            <a:r>
              <a:rPr lang="es-MX" sz="1400" b="1" dirty="0" smtClean="0">
                <a:latin typeface="Verdana" pitchFamily="34" charset="0"/>
                <a:ea typeface="Verdana" pitchFamily="34" charset="0"/>
              </a:rPr>
              <a:t>capacitar</a:t>
            </a:r>
            <a:r>
              <a:rPr lang="es-MX" sz="1400" dirty="0" smtClean="0">
                <a:latin typeface="Verdana" pitchFamily="34" charset="0"/>
                <a:ea typeface="Verdana" pitchFamily="34" charset="0"/>
              </a:rPr>
              <a:t> </a:t>
            </a:r>
            <a:r>
              <a:rPr lang="es-MX" sz="1400" dirty="0">
                <a:latin typeface="Verdana" pitchFamily="34" charset="0"/>
                <a:ea typeface="Verdana" pitchFamily="34" charset="0"/>
              </a:rPr>
              <a:t>en materia de </a:t>
            </a:r>
            <a:r>
              <a:rPr lang="es-MX" sz="1400" dirty="0" smtClean="0">
                <a:latin typeface="Verdana" pitchFamily="34" charset="0"/>
                <a:ea typeface="Verdana" pitchFamily="34" charset="0"/>
              </a:rPr>
              <a:t>Contraloría Ciudadana. Por lo que de conformidad a la </a:t>
            </a:r>
            <a:r>
              <a:rPr lang="es-MX" sz="1400" b="1" dirty="0" smtClean="0">
                <a:latin typeface="Verdana" pitchFamily="34" charset="0"/>
                <a:ea typeface="Verdana" pitchFamily="34" charset="0"/>
              </a:rPr>
              <a:t>Guía en el </a:t>
            </a:r>
            <a:r>
              <a:rPr lang="es-MX" sz="1400" b="1" dirty="0">
                <a:latin typeface="Verdana" pitchFamily="34" charset="0"/>
                <a:ea typeface="Verdana" pitchFamily="34" charset="0"/>
              </a:rPr>
              <a:t>numeral </a:t>
            </a:r>
            <a:r>
              <a:rPr lang="es-MX" sz="1400" b="1" dirty="0" smtClean="0">
                <a:latin typeface="Verdana" pitchFamily="34" charset="0"/>
                <a:ea typeface="Verdana" pitchFamily="34" charset="0"/>
              </a:rPr>
              <a:t>6.4. Capacitación </a:t>
            </a:r>
            <a:r>
              <a:rPr lang="es-MX" sz="1400" b="1" dirty="0">
                <a:latin typeface="Verdana" pitchFamily="34" charset="0"/>
                <a:ea typeface="Verdana" pitchFamily="34" charset="0"/>
              </a:rPr>
              <a:t>a Comités de Contraloría Ciudadana</a:t>
            </a:r>
            <a:r>
              <a:rPr lang="es-MX" sz="1400" dirty="0">
                <a:latin typeface="Verdana" pitchFamily="34" charset="0"/>
                <a:ea typeface="Verdana" pitchFamily="34" charset="0"/>
              </a:rPr>
              <a:t>:</a:t>
            </a:r>
          </a:p>
          <a:p>
            <a:pPr algn="just"/>
            <a:r>
              <a:rPr lang="es-MX" sz="1400" dirty="0" smtClean="0">
                <a:latin typeface="Verdana" pitchFamily="34" charset="0"/>
                <a:ea typeface="Verdana" pitchFamily="34" charset="0"/>
              </a:rPr>
              <a:t>   </a:t>
            </a:r>
            <a:endParaRPr lang="es-MX" sz="1400" dirty="0">
              <a:latin typeface="Verdana" pitchFamily="34" charset="0"/>
              <a:ea typeface="Verdana" pitchFamily="34" charset="0"/>
            </a:endParaRPr>
          </a:p>
        </p:txBody>
      </p:sp>
      <p:sp>
        <p:nvSpPr>
          <p:cNvPr id="7" name="6 Rectángulo"/>
          <p:cNvSpPr/>
          <p:nvPr/>
        </p:nvSpPr>
        <p:spPr>
          <a:xfrm>
            <a:off x="319176" y="3344612"/>
            <a:ext cx="8485313" cy="1815882"/>
          </a:xfrm>
          <a:prstGeom prst="rect">
            <a:avLst/>
          </a:prstGeom>
        </p:spPr>
        <p:txBody>
          <a:bodyPr wrap="square">
            <a:spAutoFit/>
          </a:bodyPr>
          <a:lstStyle/>
          <a:p>
            <a:pPr algn="just"/>
            <a:r>
              <a:rPr lang="es-MX" sz="1400" dirty="0" smtClean="0">
                <a:latin typeface="Verdana" pitchFamily="34" charset="0"/>
                <a:ea typeface="Verdana" pitchFamily="34" charset="0"/>
              </a:rPr>
              <a:t>«</a:t>
            </a:r>
            <a:r>
              <a:rPr lang="es-MX" sz="1400" i="1" dirty="0" smtClean="0">
                <a:latin typeface="Verdana" pitchFamily="34" charset="0"/>
                <a:ea typeface="Verdana" pitchFamily="34" charset="0"/>
              </a:rPr>
              <a:t>El </a:t>
            </a:r>
            <a:r>
              <a:rPr lang="es-MX" sz="1400" i="1" dirty="0">
                <a:latin typeface="Verdana" pitchFamily="34" charset="0"/>
                <a:ea typeface="Verdana" pitchFamily="34" charset="0"/>
              </a:rPr>
              <a:t>Enlace Institucional, o el personal operativo de apoyo, </a:t>
            </a:r>
            <a:r>
              <a:rPr lang="es-MX" sz="1400" b="1" i="1" dirty="0">
                <a:latin typeface="Verdana" pitchFamily="34" charset="0"/>
                <a:ea typeface="Verdana" pitchFamily="34" charset="0"/>
              </a:rPr>
              <a:t>capacitará y asesorará a los integrantes de los Comité, brindándoles los conocimientos técnicos, de información y herramientas necesarias que les permitan realizar de manera adecuada sus funciones de vigilancia</a:t>
            </a:r>
            <a:r>
              <a:rPr lang="es-MX" sz="1400" i="1" dirty="0">
                <a:latin typeface="Verdana" pitchFamily="34" charset="0"/>
                <a:ea typeface="Verdana" pitchFamily="34" charset="0"/>
              </a:rPr>
              <a:t>, ya sea presencial o a través de las llamadas </a:t>
            </a:r>
            <a:r>
              <a:rPr lang="es-MX" sz="1400" i="1" dirty="0" smtClean="0">
                <a:latin typeface="Verdana" pitchFamily="34" charset="0"/>
                <a:ea typeface="Verdana" pitchFamily="34" charset="0"/>
              </a:rPr>
              <a:t>TIC´s. </a:t>
            </a:r>
            <a:r>
              <a:rPr lang="es-MX" sz="1400" i="1" dirty="0">
                <a:latin typeface="Verdana" pitchFamily="34" charset="0"/>
                <a:ea typeface="Verdana" pitchFamily="34" charset="0"/>
              </a:rPr>
              <a:t>La </a:t>
            </a:r>
            <a:r>
              <a:rPr lang="es-MX" sz="1400" i="1" dirty="0" smtClean="0">
                <a:latin typeface="Verdana" pitchFamily="34" charset="0"/>
                <a:ea typeface="Verdana" pitchFamily="34" charset="0"/>
              </a:rPr>
              <a:t>SDAyPC, </a:t>
            </a:r>
            <a:r>
              <a:rPr lang="es-MX" sz="1400" i="1" dirty="0">
                <a:latin typeface="Verdana" pitchFamily="34" charset="0"/>
                <a:ea typeface="Verdana" pitchFamily="34" charset="0"/>
              </a:rPr>
              <a:t>previa solicitud con escrito libre por parte del Enlace Institucional cuando así lo requiera, podrá capacitar al personal responsable de la operación y seguimiento de la Contraloría Ciudadana, así como a los integrantes de Comités y beneficiarios de las obras, apoyos, trámites o servicios</a:t>
            </a:r>
            <a:r>
              <a:rPr lang="es-MX" sz="1400" dirty="0">
                <a:latin typeface="Verdana" pitchFamily="34" charset="0"/>
                <a:ea typeface="Verdana" pitchFamily="34" charset="0"/>
              </a:rPr>
              <a:t>. </a:t>
            </a:r>
          </a:p>
        </p:txBody>
      </p:sp>
      <p:sp>
        <p:nvSpPr>
          <p:cNvPr id="10" name="9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26</a:t>
            </a:fld>
            <a:endParaRPr lang="es-MX">
              <a:solidFill>
                <a:prstClr val="black">
                  <a:tint val="75000"/>
                </a:prstClr>
              </a:solidFill>
            </a:endParaRPr>
          </a:p>
        </p:txBody>
      </p:sp>
    </p:spTree>
    <p:extLst>
      <p:ext uri="{BB962C8B-B14F-4D97-AF65-F5344CB8AC3E}">
        <p14:creationId xmlns:p14="http://schemas.microsoft.com/office/powerpoint/2010/main" val="607826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 Capacitación a Comités de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Rectángulo"/>
          <p:cNvSpPr/>
          <p:nvPr/>
        </p:nvSpPr>
        <p:spPr>
          <a:xfrm>
            <a:off x="365883" y="1296072"/>
            <a:ext cx="6056182" cy="4462760"/>
          </a:xfrm>
          <a:prstGeom prst="rect">
            <a:avLst/>
          </a:prstGeom>
        </p:spPr>
        <p:txBody>
          <a:bodyPr wrap="square">
            <a:spAutoFit/>
          </a:bodyPr>
          <a:lstStyle/>
          <a:p>
            <a:pPr algn="just"/>
            <a:r>
              <a:rPr lang="es-MX" sz="1400" i="1" dirty="0" smtClean="0">
                <a:latin typeface="Verdana" pitchFamily="34" charset="0"/>
                <a:ea typeface="Verdana" pitchFamily="34" charset="0"/>
              </a:rPr>
              <a:t>La </a:t>
            </a:r>
            <a:r>
              <a:rPr lang="es-MX" sz="1400" i="1" dirty="0">
                <a:latin typeface="Verdana" pitchFamily="34" charset="0"/>
                <a:ea typeface="Verdana" pitchFamily="34" charset="0"/>
              </a:rPr>
              <a:t>información que se proporcione en la capacitación a los integrantes de los Comités, debe cubrir </a:t>
            </a:r>
            <a:r>
              <a:rPr lang="es-MX" sz="1400" i="1" dirty="0" smtClean="0">
                <a:latin typeface="Verdana" pitchFamily="34" charset="0"/>
                <a:ea typeface="Verdana" pitchFamily="34" charset="0"/>
              </a:rPr>
              <a:t>al menos </a:t>
            </a:r>
            <a:r>
              <a:rPr lang="es-MX" sz="1400" i="1" dirty="0">
                <a:latin typeface="Verdana" pitchFamily="34" charset="0"/>
                <a:ea typeface="Verdana" pitchFamily="34" charset="0"/>
              </a:rPr>
              <a:t>los siguientes aspectos</a:t>
            </a:r>
            <a:r>
              <a:rPr lang="es-MX" sz="1400" i="1" dirty="0" smtClean="0">
                <a:latin typeface="Verdana" pitchFamily="34" charset="0"/>
                <a:ea typeface="Verdana" pitchFamily="34" charset="0"/>
              </a:rPr>
              <a:t>:</a:t>
            </a:r>
          </a:p>
          <a:p>
            <a:pPr algn="just"/>
            <a:endParaRPr lang="es-MX" sz="1400" i="1" dirty="0">
              <a:latin typeface="Verdana" pitchFamily="34" charset="0"/>
              <a:ea typeface="Verdana" pitchFamily="34" charset="0"/>
            </a:endParaRPr>
          </a:p>
          <a:p>
            <a:pPr algn="just"/>
            <a:r>
              <a:rPr lang="es-MX" sz="1000" i="1" dirty="0">
                <a:latin typeface="Verdana" pitchFamily="34" charset="0"/>
                <a:ea typeface="Verdana" pitchFamily="34" charset="0"/>
              </a:rPr>
              <a:t>• Conceptos generales de Contraloría Ciudadana</a:t>
            </a:r>
            <a:r>
              <a:rPr lang="es-MX" sz="1000" i="1" dirty="0" smtClean="0">
                <a:latin typeface="Verdana" pitchFamily="34" charset="0"/>
                <a:ea typeface="Verdana" pitchFamily="34" charset="0"/>
              </a:rPr>
              <a:t>;</a:t>
            </a:r>
          </a:p>
          <a:p>
            <a:pPr algn="just"/>
            <a:endParaRPr lang="es-MX" sz="1000" i="1" dirty="0">
              <a:latin typeface="Verdana" pitchFamily="34" charset="0"/>
              <a:ea typeface="Verdana" pitchFamily="34" charset="0"/>
            </a:endParaRPr>
          </a:p>
          <a:p>
            <a:pPr algn="just"/>
            <a:r>
              <a:rPr lang="es-MX" sz="1000" i="1" dirty="0">
                <a:latin typeface="Verdana" pitchFamily="34" charset="0"/>
                <a:ea typeface="Verdana" pitchFamily="34" charset="0"/>
              </a:rPr>
              <a:t>• Atribuciones de los integrantes del Comité</a:t>
            </a:r>
            <a:r>
              <a:rPr lang="es-MX" sz="1000" i="1" dirty="0" smtClean="0">
                <a:latin typeface="Verdana" pitchFamily="34" charset="0"/>
                <a:ea typeface="Verdana" pitchFamily="34" charset="0"/>
              </a:rPr>
              <a:t>;</a:t>
            </a:r>
          </a:p>
          <a:p>
            <a:pPr algn="just"/>
            <a:endParaRPr lang="es-MX" sz="1000" i="1" dirty="0">
              <a:latin typeface="Verdana" pitchFamily="34" charset="0"/>
              <a:ea typeface="Verdana" pitchFamily="34" charset="0"/>
            </a:endParaRPr>
          </a:p>
          <a:p>
            <a:pPr algn="just"/>
            <a:r>
              <a:rPr lang="es-MX" sz="1000" i="1" dirty="0">
                <a:latin typeface="Verdana" pitchFamily="34" charset="0"/>
                <a:ea typeface="Verdana" pitchFamily="34" charset="0"/>
              </a:rPr>
              <a:t>• Actividades del Comité</a:t>
            </a:r>
            <a:r>
              <a:rPr lang="es-MX" sz="1000" i="1" dirty="0" smtClean="0">
                <a:latin typeface="Verdana" pitchFamily="34" charset="0"/>
                <a:ea typeface="Verdana" pitchFamily="34" charset="0"/>
              </a:rPr>
              <a:t>;</a:t>
            </a:r>
          </a:p>
          <a:p>
            <a:pPr algn="just"/>
            <a:endParaRPr lang="es-MX" sz="1000" i="1" dirty="0">
              <a:latin typeface="Verdana" pitchFamily="34" charset="0"/>
              <a:ea typeface="Verdana" pitchFamily="34" charset="0"/>
            </a:endParaRPr>
          </a:p>
          <a:p>
            <a:pPr algn="just"/>
            <a:r>
              <a:rPr lang="es-MX" sz="1000" i="1" dirty="0">
                <a:latin typeface="Verdana" pitchFamily="34" charset="0"/>
                <a:ea typeface="Verdana" pitchFamily="34" charset="0"/>
              </a:rPr>
              <a:t>• Información específica de la obra, apoyo, trámite o servicio</a:t>
            </a:r>
            <a:r>
              <a:rPr lang="es-MX" sz="1000" i="1" dirty="0" smtClean="0">
                <a:latin typeface="Verdana" pitchFamily="34" charset="0"/>
                <a:ea typeface="Verdana" pitchFamily="34" charset="0"/>
              </a:rPr>
              <a:t>;</a:t>
            </a:r>
          </a:p>
          <a:p>
            <a:pPr algn="just"/>
            <a:endParaRPr lang="es-MX" sz="1000" i="1" dirty="0">
              <a:latin typeface="Verdana" pitchFamily="34" charset="0"/>
              <a:ea typeface="Verdana" pitchFamily="34" charset="0"/>
            </a:endParaRPr>
          </a:p>
          <a:p>
            <a:pPr algn="just"/>
            <a:r>
              <a:rPr lang="es-MX" sz="1000" i="1" dirty="0">
                <a:latin typeface="Verdana" pitchFamily="34" charset="0"/>
                <a:ea typeface="Verdana" pitchFamily="34" charset="0"/>
              </a:rPr>
              <a:t>• Aplicación de cédulas de vigilancia</a:t>
            </a:r>
            <a:r>
              <a:rPr lang="es-MX" sz="1000" i="1" dirty="0" smtClean="0">
                <a:latin typeface="Verdana" pitchFamily="34" charset="0"/>
                <a:ea typeface="Verdana" pitchFamily="34" charset="0"/>
              </a:rPr>
              <a:t>;</a:t>
            </a:r>
          </a:p>
          <a:p>
            <a:pPr algn="just"/>
            <a:endParaRPr lang="es-MX" sz="1000" i="1" dirty="0">
              <a:latin typeface="Verdana" pitchFamily="34" charset="0"/>
              <a:ea typeface="Verdana" pitchFamily="34" charset="0"/>
            </a:endParaRPr>
          </a:p>
          <a:p>
            <a:pPr algn="just"/>
            <a:r>
              <a:rPr lang="es-MX" sz="1000" i="1" dirty="0">
                <a:latin typeface="Verdana" pitchFamily="34" charset="0"/>
                <a:ea typeface="Verdana" pitchFamily="34" charset="0"/>
              </a:rPr>
              <a:t>• Plazos y medios para el envío de documentación</a:t>
            </a:r>
            <a:r>
              <a:rPr lang="es-MX" sz="1000" i="1" dirty="0" smtClean="0">
                <a:latin typeface="Verdana" pitchFamily="34" charset="0"/>
                <a:ea typeface="Verdana" pitchFamily="34" charset="0"/>
              </a:rPr>
              <a:t>;</a:t>
            </a:r>
          </a:p>
          <a:p>
            <a:pPr algn="just"/>
            <a:endParaRPr lang="es-MX" sz="1000" i="1" dirty="0">
              <a:latin typeface="Verdana" pitchFamily="34" charset="0"/>
              <a:ea typeface="Verdana" pitchFamily="34" charset="0"/>
            </a:endParaRPr>
          </a:p>
          <a:p>
            <a:pPr algn="just"/>
            <a:r>
              <a:rPr lang="es-MX" sz="1000" i="1" dirty="0">
                <a:latin typeface="Verdana" pitchFamily="34" charset="0"/>
                <a:ea typeface="Verdana" pitchFamily="34" charset="0"/>
              </a:rPr>
              <a:t>• Mecanismos para la presentación de solicitudes</a:t>
            </a:r>
            <a:r>
              <a:rPr lang="es-MX" sz="1000" i="1" dirty="0" smtClean="0">
                <a:latin typeface="Verdana" pitchFamily="34" charset="0"/>
                <a:ea typeface="Verdana" pitchFamily="34" charset="0"/>
              </a:rPr>
              <a:t>;</a:t>
            </a:r>
          </a:p>
          <a:p>
            <a:pPr algn="just"/>
            <a:r>
              <a:rPr lang="es-MX" sz="1400" i="1" dirty="0" smtClean="0">
                <a:latin typeface="Verdana" pitchFamily="34" charset="0"/>
                <a:ea typeface="Verdana" pitchFamily="34" charset="0"/>
              </a:rPr>
              <a:t> </a:t>
            </a:r>
            <a:endParaRPr lang="es-MX" sz="1400" i="1" dirty="0">
              <a:latin typeface="Verdana" pitchFamily="34" charset="0"/>
              <a:ea typeface="Verdana" pitchFamily="34" charset="0"/>
            </a:endParaRPr>
          </a:p>
          <a:p>
            <a:pPr algn="just"/>
            <a:r>
              <a:rPr lang="es-MX" sz="1400" i="1" dirty="0">
                <a:latin typeface="Verdana" pitchFamily="34" charset="0"/>
                <a:ea typeface="Verdana" pitchFamily="34" charset="0"/>
              </a:rPr>
              <a:t>Los Entes deben considerar las particularidades de cada obra, apoyo, trámite o </a:t>
            </a:r>
            <a:r>
              <a:rPr lang="es-MX" sz="1400" i="1" dirty="0" smtClean="0">
                <a:latin typeface="Verdana" pitchFamily="34" charset="0"/>
                <a:ea typeface="Verdana" pitchFamily="34" charset="0"/>
              </a:rPr>
              <a:t>servicio gubernamental </a:t>
            </a:r>
            <a:r>
              <a:rPr lang="es-MX" sz="1400" i="1" dirty="0">
                <a:latin typeface="Verdana" pitchFamily="34" charset="0"/>
                <a:ea typeface="Verdana" pitchFamily="34" charset="0"/>
              </a:rPr>
              <a:t>ejemplificando y especificando los trabajos a realizar o los procesos a </a:t>
            </a:r>
            <a:r>
              <a:rPr lang="es-MX" sz="1400" i="1" dirty="0" smtClean="0">
                <a:latin typeface="Verdana" pitchFamily="34" charset="0"/>
                <a:ea typeface="Verdana" pitchFamily="34" charset="0"/>
              </a:rPr>
              <a:t>vigilar. Para </a:t>
            </a:r>
            <a:r>
              <a:rPr lang="es-MX" sz="1400" i="1" dirty="0">
                <a:latin typeface="Verdana" pitchFamily="34" charset="0"/>
                <a:ea typeface="Verdana" pitchFamily="34" charset="0"/>
              </a:rPr>
              <a:t>evidenciar la capacitación impartida a quienes integran los Comités, el Ente utilizará el </a:t>
            </a:r>
            <a:r>
              <a:rPr lang="es-MX" sz="1400" i="1" dirty="0" smtClean="0">
                <a:latin typeface="Verdana" pitchFamily="34" charset="0"/>
                <a:ea typeface="Verdana" pitchFamily="34" charset="0"/>
              </a:rPr>
              <a:t>formato </a:t>
            </a:r>
            <a:r>
              <a:rPr lang="es-MX" sz="1400" b="1" i="1" dirty="0" smtClean="0">
                <a:latin typeface="Verdana" pitchFamily="34" charset="0"/>
                <a:ea typeface="Verdana" pitchFamily="34" charset="0"/>
              </a:rPr>
              <a:t>FR-09-Constancia </a:t>
            </a:r>
            <a:r>
              <a:rPr lang="es-MX" sz="1400" b="1" i="1" dirty="0">
                <a:latin typeface="Verdana" pitchFamily="34" charset="0"/>
                <a:ea typeface="Verdana" pitchFamily="34" charset="0"/>
              </a:rPr>
              <a:t>de capacitación </a:t>
            </a:r>
            <a:r>
              <a:rPr lang="es-MX" sz="1400" i="1" dirty="0">
                <a:latin typeface="Verdana" pitchFamily="34" charset="0"/>
                <a:ea typeface="Verdana" pitchFamily="34" charset="0"/>
              </a:rPr>
              <a:t>al finalizar la </a:t>
            </a:r>
            <a:r>
              <a:rPr lang="es-MX" sz="1400" i="1" dirty="0" smtClean="0">
                <a:latin typeface="Verdana" pitchFamily="34" charset="0"/>
                <a:ea typeface="Verdana" pitchFamily="34" charset="0"/>
              </a:rPr>
              <a:t>capacitación</a:t>
            </a:r>
            <a:r>
              <a:rPr lang="es-MX" sz="1400" dirty="0" smtClean="0">
                <a:latin typeface="Verdana" pitchFamily="34" charset="0"/>
                <a:ea typeface="Verdana" pitchFamily="34" charset="0"/>
              </a:rPr>
              <a:t>»</a:t>
            </a:r>
            <a:endParaRPr lang="es-MX" sz="1400" dirty="0">
              <a:latin typeface="Verdana" pitchFamily="34" charset="0"/>
              <a:ea typeface="Verdana" pitchFamily="34" charset="0"/>
            </a:endParaRPr>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30940" y="15310884"/>
            <a:ext cx="10560721" cy="792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065" t="7171" r="5181" b="2713"/>
          <a:stretch/>
        </p:blipFill>
        <p:spPr bwMode="auto">
          <a:xfrm>
            <a:off x="6769395" y="1377620"/>
            <a:ext cx="2072680" cy="372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27</a:t>
            </a:fld>
            <a:endParaRPr lang="es-MX">
              <a:solidFill>
                <a:prstClr val="black">
                  <a:tint val="75000"/>
                </a:prstClr>
              </a:solidFill>
            </a:endParaRPr>
          </a:p>
        </p:txBody>
      </p:sp>
    </p:spTree>
    <p:extLst>
      <p:ext uri="{BB962C8B-B14F-4D97-AF65-F5344CB8AC3E}">
        <p14:creationId xmlns:p14="http://schemas.microsoft.com/office/powerpoint/2010/main" val="27867384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 Capacitación a Comités de Contraloría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Rectángulo"/>
          <p:cNvSpPr/>
          <p:nvPr/>
        </p:nvSpPr>
        <p:spPr>
          <a:xfrm>
            <a:off x="365883" y="1381133"/>
            <a:ext cx="8385344" cy="4308872"/>
          </a:xfrm>
          <a:prstGeom prst="rect">
            <a:avLst/>
          </a:prstGeom>
        </p:spPr>
        <p:txBody>
          <a:bodyPr wrap="square">
            <a:spAutoFit/>
          </a:bodyPr>
          <a:lstStyle/>
          <a:p>
            <a:pPr algn="just"/>
            <a:r>
              <a:rPr lang="es-MX" sz="1400" b="1" dirty="0" smtClean="0">
                <a:latin typeface="Verdana" pitchFamily="34" charset="0"/>
                <a:ea typeface="Verdana" pitchFamily="34" charset="0"/>
              </a:rPr>
              <a:t>Por lo anterior, la Capacitación 2023 se realizará </a:t>
            </a:r>
            <a:r>
              <a:rPr lang="es-MX" sz="1400" b="1" dirty="0">
                <a:latin typeface="Verdana" pitchFamily="34" charset="0"/>
                <a:ea typeface="Verdana" pitchFamily="34" charset="0"/>
              </a:rPr>
              <a:t>a 49 </a:t>
            </a:r>
            <a:r>
              <a:rPr lang="es-MX" sz="1400" b="1" dirty="0" smtClean="0">
                <a:latin typeface="Verdana" pitchFamily="34" charset="0"/>
                <a:ea typeface="Verdana" pitchFamily="34" charset="0"/>
              </a:rPr>
              <a:t>Comités que se renovarán y como evidencia se generarán el mismo número </a:t>
            </a:r>
            <a:r>
              <a:rPr lang="es-MX" sz="1400" b="1" dirty="0">
                <a:latin typeface="Verdana" pitchFamily="34" charset="0"/>
                <a:ea typeface="Verdana" pitchFamily="34" charset="0"/>
              </a:rPr>
              <a:t>de Formatos FR-09-Constancia de </a:t>
            </a:r>
            <a:r>
              <a:rPr lang="es-MX" sz="1400" b="1" dirty="0" smtClean="0">
                <a:latin typeface="Verdana" pitchFamily="34" charset="0"/>
                <a:ea typeface="Verdana" pitchFamily="34" charset="0"/>
              </a:rPr>
              <a:t>capacitación</a:t>
            </a:r>
            <a:r>
              <a:rPr lang="es-MX" sz="1400" dirty="0" smtClean="0">
                <a:latin typeface="Verdana" pitchFamily="34" charset="0"/>
                <a:ea typeface="Verdana" pitchFamily="34" charset="0"/>
              </a:rPr>
              <a:t>.</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Adicionalmente el Enlace Institucional con </a:t>
            </a:r>
            <a:r>
              <a:rPr lang="es-MX" sz="1400" dirty="0">
                <a:latin typeface="Verdana" pitchFamily="34" charset="0"/>
                <a:ea typeface="Verdana" pitchFamily="34" charset="0"/>
              </a:rPr>
              <a:t>fundamento </a:t>
            </a:r>
            <a:r>
              <a:rPr lang="es-MX" sz="1400" dirty="0" smtClean="0">
                <a:latin typeface="Verdana" pitchFamily="34" charset="0"/>
                <a:ea typeface="Verdana" pitchFamily="34" charset="0"/>
              </a:rPr>
              <a:t>en los Artículos 41 </a:t>
            </a:r>
            <a:r>
              <a:rPr lang="es-MX" sz="1400" dirty="0">
                <a:latin typeface="Verdana" pitchFamily="34" charset="0"/>
                <a:ea typeface="Verdana" pitchFamily="34" charset="0"/>
              </a:rPr>
              <a:t>y 44 del Decreto por el que se Reforman, Adicionan y Derogan Diversas Disposiciones del Reglamento Interior de la Secretaría de Finanzas y Planeación, publicado en Gaceta Oficial Órgano de Gobierno del Estado de Veracruz de Ignacio de la Llave Núm. Ext. 226 Tomo III de fecha viernes 05 de junio de </a:t>
            </a:r>
            <a:r>
              <a:rPr lang="es-MX" sz="1400" dirty="0" smtClean="0">
                <a:latin typeface="Verdana" pitchFamily="34" charset="0"/>
                <a:ea typeface="Verdana" pitchFamily="34" charset="0"/>
              </a:rPr>
              <a:t>2020, </a:t>
            </a:r>
            <a:r>
              <a:rPr lang="es-MX" sz="1400" b="1" dirty="0" smtClean="0">
                <a:latin typeface="Verdana" pitchFamily="34" charset="0"/>
                <a:ea typeface="Verdana" pitchFamily="34" charset="0"/>
              </a:rPr>
              <a:t>gestionará con Servicio Público de Carrera y </a:t>
            </a:r>
            <a:r>
              <a:rPr lang="es-MX" sz="1400" b="1" dirty="0">
                <a:latin typeface="Verdana" pitchFamily="34" charset="0"/>
                <a:ea typeface="Verdana" pitchFamily="34" charset="0"/>
              </a:rPr>
              <a:t>la Dirección General de Fortalecimiento </a:t>
            </a:r>
            <a:r>
              <a:rPr lang="es-MX" sz="1400" b="1" dirty="0" smtClean="0">
                <a:latin typeface="Verdana" pitchFamily="34" charset="0"/>
                <a:ea typeface="Verdana" pitchFamily="34" charset="0"/>
              </a:rPr>
              <a:t>Institucional, para que en el ámbito de sus atribuciones, alcances y limitaciones impartan cursos virtuales especializados a las 98 Áreas de Atención al Público, garantizando las constancias de participación</a:t>
            </a:r>
            <a:r>
              <a:rPr lang="es-MX" sz="1400" dirty="0" smtClean="0">
                <a:latin typeface="Verdana" pitchFamily="34" charset="0"/>
                <a:ea typeface="Verdana" pitchFamily="34" charset="0"/>
              </a:rPr>
              <a:t>.</a:t>
            </a:r>
          </a:p>
          <a:p>
            <a:pPr algn="just"/>
            <a:endParaRPr lang="es-MX" dirty="0"/>
          </a:p>
          <a:p>
            <a:pPr marL="285750" indent="-285750" algn="just">
              <a:buFont typeface="Wingdings" pitchFamily="2" charset="2"/>
              <a:buChar char="Ø"/>
            </a:pPr>
            <a:r>
              <a:rPr lang="es-MX" sz="1400" dirty="0">
                <a:latin typeface="Verdana" pitchFamily="34" charset="0"/>
                <a:ea typeface="Verdana" pitchFamily="34" charset="0"/>
              </a:rPr>
              <a:t>Se difundirá la </a:t>
            </a:r>
            <a:r>
              <a:rPr lang="es-MX" sz="1400" b="1" dirty="0">
                <a:latin typeface="Verdana" pitchFamily="34" charset="0"/>
                <a:ea typeface="Verdana" pitchFamily="34" charset="0"/>
              </a:rPr>
              <a:t>Presentación de los nuevos Lineamientos </a:t>
            </a:r>
            <a:r>
              <a:rPr lang="es-MX" sz="1400" dirty="0" smtClean="0">
                <a:latin typeface="Verdana" pitchFamily="34" charset="0"/>
                <a:ea typeface="Verdana" pitchFamily="34" charset="0"/>
              </a:rPr>
              <a:t>elaborado </a:t>
            </a:r>
            <a:r>
              <a:rPr lang="es-MX" sz="1400" dirty="0">
                <a:latin typeface="Verdana" pitchFamily="34" charset="0"/>
                <a:ea typeface="Verdana" pitchFamily="34" charset="0"/>
              </a:rPr>
              <a:t>por SEFIPLAN, consulta:</a:t>
            </a:r>
          </a:p>
          <a:p>
            <a:pPr algn="just"/>
            <a:r>
              <a:rPr lang="es-MX" sz="1400" dirty="0">
                <a:latin typeface="Verdana" pitchFamily="34" charset="0"/>
                <a:ea typeface="Verdana" pitchFamily="34" charset="0"/>
                <a:hlinkClick r:id="rId5"/>
              </a:rPr>
              <a:t>http://www.veracruz.gob.mx/finanzas/wp-content/uploads/sites/2/2022/05/presentaci%C3%B3n-de-lineamiento-grales-ccc.pdf</a:t>
            </a:r>
            <a:endParaRPr lang="es-MX" sz="1400" dirty="0">
              <a:latin typeface="Verdana" pitchFamily="34" charset="0"/>
              <a:ea typeface="Verdana" pitchFamily="34" charset="0"/>
            </a:endParaRPr>
          </a:p>
          <a:p>
            <a:pPr algn="just"/>
            <a:endParaRPr lang="es-MX" dirty="0"/>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28</a:t>
            </a:fld>
            <a:endParaRPr lang="es-MX">
              <a:solidFill>
                <a:prstClr val="black">
                  <a:tint val="75000"/>
                </a:prstClr>
              </a:solidFill>
            </a:endParaRPr>
          </a:p>
        </p:txBody>
      </p:sp>
    </p:spTree>
    <p:extLst>
      <p:ext uri="{BB962C8B-B14F-4D97-AF65-F5344CB8AC3E}">
        <p14:creationId xmlns:p14="http://schemas.microsoft.com/office/powerpoint/2010/main" val="4089634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VI. Entrega de folios de registro de acreditación</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14670" y="1438963"/>
            <a:ext cx="8339470" cy="4401205"/>
          </a:xfrm>
          <a:prstGeom prst="rect">
            <a:avLst/>
          </a:prstGeom>
        </p:spPr>
        <p:txBody>
          <a:bodyPr wrap="square">
            <a:spAutoFit/>
          </a:bodyPr>
          <a:lstStyle/>
          <a:p>
            <a:pPr algn="just"/>
            <a:r>
              <a:rPr lang="es-MX" sz="1400" b="1" dirty="0" smtClean="0">
                <a:latin typeface="Verdana" pitchFamily="34" charset="0"/>
                <a:ea typeface="Verdana" pitchFamily="34" charset="0"/>
              </a:rPr>
              <a:t>En cumplimiento a </a:t>
            </a:r>
            <a:r>
              <a:rPr lang="es-MX" sz="1400" b="1" dirty="0">
                <a:latin typeface="Verdana" pitchFamily="34" charset="0"/>
                <a:ea typeface="Verdana" pitchFamily="34" charset="0"/>
              </a:rPr>
              <a:t>la Guía en el numeral </a:t>
            </a:r>
            <a:r>
              <a:rPr lang="es-MX" sz="1400" b="1" dirty="0" smtClean="0">
                <a:latin typeface="Verdana" pitchFamily="34" charset="0"/>
                <a:ea typeface="Verdana" pitchFamily="34" charset="0"/>
              </a:rPr>
              <a:t>6.3</a:t>
            </a:r>
            <a:r>
              <a:rPr lang="es-MX" sz="1400" b="1" dirty="0">
                <a:latin typeface="Verdana" pitchFamily="34" charset="0"/>
                <a:ea typeface="Verdana" pitchFamily="34" charset="0"/>
              </a:rPr>
              <a:t>. Entrega de folios de registro y acreditación</a:t>
            </a:r>
            <a:r>
              <a:rPr lang="es-MX" sz="1400" b="1" dirty="0" smtClean="0">
                <a:latin typeface="Verdana" pitchFamily="34" charset="0"/>
                <a:ea typeface="Verdana" pitchFamily="34" charset="0"/>
              </a:rPr>
              <a:t>:</a:t>
            </a:r>
          </a:p>
          <a:p>
            <a:pPr algn="just"/>
            <a:endParaRPr lang="es-MX" sz="1400" b="1" dirty="0">
              <a:latin typeface="Verdana" pitchFamily="34" charset="0"/>
              <a:ea typeface="Verdana" pitchFamily="34" charset="0"/>
            </a:endParaRPr>
          </a:p>
          <a:p>
            <a:pPr algn="just"/>
            <a:r>
              <a:rPr lang="es-MX" sz="1400" dirty="0" smtClean="0">
                <a:latin typeface="Verdana" pitchFamily="34" charset="0"/>
                <a:ea typeface="Verdana" pitchFamily="34" charset="0"/>
              </a:rPr>
              <a:t>«</a:t>
            </a:r>
            <a:r>
              <a:rPr lang="es-MX" sz="1400" i="1" dirty="0" smtClean="0">
                <a:latin typeface="Verdana" pitchFamily="34" charset="0"/>
                <a:ea typeface="Verdana" pitchFamily="34" charset="0"/>
              </a:rPr>
              <a:t>Tan </a:t>
            </a:r>
            <a:r>
              <a:rPr lang="es-MX" sz="1400" i="1" dirty="0">
                <a:latin typeface="Verdana" pitchFamily="34" charset="0"/>
                <a:ea typeface="Verdana" pitchFamily="34" charset="0"/>
              </a:rPr>
              <a:t>pronto como el </a:t>
            </a:r>
            <a:r>
              <a:rPr lang="es-MX" sz="1400" b="1" i="1" dirty="0">
                <a:latin typeface="Verdana" pitchFamily="34" charset="0"/>
                <a:ea typeface="Verdana" pitchFamily="34" charset="0"/>
              </a:rPr>
              <a:t>Enlace Institucional </a:t>
            </a:r>
            <a:r>
              <a:rPr lang="es-MX" sz="1400" i="1" dirty="0">
                <a:latin typeface="Verdana" pitchFamily="34" charset="0"/>
                <a:ea typeface="Verdana" pitchFamily="34" charset="0"/>
              </a:rPr>
              <a:t>reciba los folios de registro y acreditación por parte de la DGFI, </a:t>
            </a:r>
            <a:r>
              <a:rPr lang="es-MX" sz="1400" b="1" i="1" dirty="0">
                <a:latin typeface="Verdana" pitchFamily="34" charset="0"/>
                <a:ea typeface="Verdana" pitchFamily="34" charset="0"/>
              </a:rPr>
              <a:t>éste debe hacerlos llegar a los integrantes de los Comités correspondientes</a:t>
            </a:r>
            <a:r>
              <a:rPr lang="es-MX" sz="1400" i="1" dirty="0">
                <a:latin typeface="Verdana" pitchFamily="34" charset="0"/>
                <a:ea typeface="Verdana" pitchFamily="34" charset="0"/>
              </a:rPr>
              <a:t>, a fin de que tengan la certidumbre que están debidamente registrados ante la Contraloría General (CG). </a:t>
            </a:r>
            <a:r>
              <a:rPr lang="es-MX" sz="1400" i="1" dirty="0" smtClean="0">
                <a:latin typeface="Verdana" pitchFamily="34" charset="0"/>
                <a:ea typeface="Verdana" pitchFamily="34" charset="0"/>
              </a:rPr>
              <a:t>…El </a:t>
            </a:r>
            <a:r>
              <a:rPr lang="es-MX" sz="1400" i="1" dirty="0">
                <a:latin typeface="Verdana" pitchFamily="34" charset="0"/>
                <a:ea typeface="Verdana" pitchFamily="34" charset="0"/>
              </a:rPr>
              <a:t>Enlace Institucional </a:t>
            </a:r>
            <a:r>
              <a:rPr lang="es-MX" sz="1400" b="1" i="1" dirty="0">
                <a:latin typeface="Verdana" pitchFamily="34" charset="0"/>
                <a:ea typeface="Verdana" pitchFamily="34" charset="0"/>
              </a:rPr>
              <a:t>puede enviar de manera digital los folios de registro, por lo que se tendrá como evidencia de recepción el corre</a:t>
            </a:r>
            <a:r>
              <a:rPr lang="es-MX" sz="1400" i="1" dirty="0">
                <a:latin typeface="Verdana" pitchFamily="34" charset="0"/>
                <a:ea typeface="Verdana" pitchFamily="34" charset="0"/>
              </a:rPr>
              <a:t>o donde se acuse de recibido por parte del presidente del Comité, quien a su vez debe redireccionar los folios al resto de los integrantes. El OIC comprobará que la dependencia o entidad realice la entrega de folios a los Comités, a través de la presentación del formato </a:t>
            </a:r>
            <a:r>
              <a:rPr lang="es-MX" sz="1400" b="1" i="1" dirty="0">
                <a:latin typeface="Verdana" pitchFamily="34" charset="0"/>
                <a:ea typeface="Verdana" pitchFamily="34" charset="0"/>
              </a:rPr>
              <a:t>FR-08-Recibo de folios </a:t>
            </a:r>
            <a:r>
              <a:rPr lang="es-MX" sz="1400" i="1" dirty="0">
                <a:latin typeface="Verdana" pitchFamily="34" charset="0"/>
                <a:ea typeface="Verdana" pitchFamily="34" charset="0"/>
              </a:rPr>
              <a:t>de acreditación que contiene las firmas de acuse de recibo de los integrantes del Comité, o mediante la presentación del correo de acuse de recibido en el caso de entrega </a:t>
            </a:r>
            <a:r>
              <a:rPr lang="es-MX" sz="1400" i="1" dirty="0" smtClean="0">
                <a:latin typeface="Verdana" pitchFamily="34" charset="0"/>
                <a:ea typeface="Verdana" pitchFamily="34" charset="0"/>
              </a:rPr>
              <a:t>electrónica</a:t>
            </a:r>
            <a:r>
              <a:rPr lang="es-MX" sz="1400" dirty="0" smtClean="0">
                <a:latin typeface="Verdana" pitchFamily="34" charset="0"/>
                <a:ea typeface="Verdana" pitchFamily="34" charset="0"/>
              </a:rPr>
              <a:t>»</a:t>
            </a:r>
            <a:r>
              <a:rPr lang="es-MX" sz="1400" dirty="0" smtClean="0"/>
              <a:t>. </a:t>
            </a:r>
          </a:p>
          <a:p>
            <a:pPr algn="just"/>
            <a:endParaRPr lang="es-MX" sz="1400" b="1" dirty="0">
              <a:latin typeface="Verdana" pitchFamily="34" charset="0"/>
              <a:ea typeface="Verdana" pitchFamily="34" charset="0"/>
            </a:endParaRPr>
          </a:p>
          <a:p>
            <a:pPr algn="just"/>
            <a:r>
              <a:rPr lang="es-MX" sz="1400" dirty="0" smtClean="0">
                <a:latin typeface="Verdana" pitchFamily="34" charset="0"/>
                <a:ea typeface="Verdana" pitchFamily="34" charset="0"/>
              </a:rPr>
              <a:t>En cumplimiento a lo anterior, se han simplificado trámites y tiempo, </a:t>
            </a:r>
            <a:r>
              <a:rPr lang="es-MX" sz="1400" b="1" dirty="0" smtClean="0">
                <a:latin typeface="Verdana" pitchFamily="34" charset="0"/>
                <a:ea typeface="Verdana" pitchFamily="34" charset="0"/>
              </a:rPr>
              <a:t>con el apoyo de las Enlaces ESI, la SEFIPLAN entregará los folios de registro de acreditación a los integrantes de los 49 Comités y dispondrá de la evidencia documental necesaria para acreditar la entrega, mismas que es validada por el </a:t>
            </a:r>
            <a:r>
              <a:rPr lang="es-MX" sz="1400" b="1" dirty="0">
                <a:latin typeface="Verdana" pitchFamily="34" charset="0"/>
                <a:ea typeface="Verdana" pitchFamily="34" charset="0"/>
              </a:rPr>
              <a:t>Ó</a:t>
            </a:r>
            <a:r>
              <a:rPr lang="es-MX" sz="1400" b="1" dirty="0" smtClean="0">
                <a:latin typeface="Verdana" pitchFamily="34" charset="0"/>
                <a:ea typeface="Verdana" pitchFamily="34" charset="0"/>
              </a:rPr>
              <a:t>rgano Interno de Control</a:t>
            </a:r>
            <a:r>
              <a:rPr lang="es-MX" sz="1400" dirty="0" smtClean="0">
                <a:latin typeface="Verdana" pitchFamily="34" charset="0"/>
                <a:ea typeface="Verdana" pitchFamily="34" charset="0"/>
              </a:rPr>
              <a:t>.</a:t>
            </a:r>
            <a:endParaRPr lang="es-MX" sz="1400" dirty="0">
              <a:latin typeface="Verdana" pitchFamily="34" charset="0"/>
              <a:ea typeface="Verdana" pitchFamily="34"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29</a:t>
            </a:fld>
            <a:endParaRPr lang="es-MX">
              <a:solidFill>
                <a:prstClr val="black">
                  <a:tint val="75000"/>
                </a:prstClr>
              </a:solidFill>
            </a:endParaRPr>
          </a:p>
        </p:txBody>
      </p:sp>
    </p:spTree>
    <p:extLst>
      <p:ext uri="{BB962C8B-B14F-4D97-AF65-F5344CB8AC3E}">
        <p14:creationId xmlns:p14="http://schemas.microsoft.com/office/powerpoint/2010/main" val="2033466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4485736" cy="682894"/>
          </a:xfrm>
        </p:spPr>
        <p:txBody>
          <a:bodyPr>
            <a:normAutofit/>
          </a:bodyPr>
          <a:lstStyle/>
          <a:p>
            <a:pPr algn="l"/>
            <a:r>
              <a:rPr lang="es-MX" sz="3200" dirty="0">
                <a:latin typeface="Verdana" panose="020B0604030504040204" pitchFamily="34" charset="0"/>
                <a:ea typeface="Verdana" panose="020B0604030504040204" pitchFamily="34" charset="0"/>
              </a:rPr>
              <a:t>Í</a:t>
            </a:r>
            <a:r>
              <a:rPr lang="es-MX" sz="3200" dirty="0" smtClean="0">
                <a:latin typeface="Verdana" panose="020B0604030504040204" pitchFamily="34" charset="0"/>
                <a:ea typeface="Verdana" panose="020B0604030504040204" pitchFamily="34" charset="0"/>
              </a:rPr>
              <a:t>ndice</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graphicFrame>
        <p:nvGraphicFramePr>
          <p:cNvPr id="9" name="8 Tabla"/>
          <p:cNvGraphicFramePr>
            <a:graphicFrameLocks noGrp="1"/>
          </p:cNvGraphicFramePr>
          <p:nvPr>
            <p:extLst>
              <p:ext uri="{D42A27DB-BD31-4B8C-83A1-F6EECF244321}">
                <p14:modId xmlns:p14="http://schemas.microsoft.com/office/powerpoint/2010/main" val="232811830"/>
              </p:ext>
            </p:extLst>
          </p:nvPr>
        </p:nvGraphicFramePr>
        <p:xfrm>
          <a:off x="750498" y="1220817"/>
          <a:ext cx="7651630" cy="3244794"/>
        </p:xfrm>
        <a:graphic>
          <a:graphicData uri="http://schemas.openxmlformats.org/drawingml/2006/table">
            <a:tbl>
              <a:tblPr>
                <a:tableStyleId>{5C22544A-7EE6-4342-B048-85BDC9FD1C3A}</a:tableStyleId>
              </a:tblPr>
              <a:tblGrid>
                <a:gridCol w="7159925"/>
                <a:gridCol w="491705"/>
              </a:tblGrid>
              <a:tr h="297983">
                <a:tc>
                  <a:txBody>
                    <a:bodyPr/>
                    <a:lstStyle/>
                    <a:p>
                      <a:pPr algn="l" fontAlgn="b"/>
                      <a:r>
                        <a:rPr lang="es-MX" sz="1200" b="1" i="0" u="none" strike="noStrike" dirty="0" smtClean="0">
                          <a:solidFill>
                            <a:srgbClr val="000000"/>
                          </a:solidFill>
                          <a:effectLst/>
                          <a:latin typeface="Verdana" pitchFamily="34" charset="0"/>
                          <a:ea typeface="Verdana" pitchFamily="34" charset="0"/>
                        </a:rPr>
                        <a:t>1.- Estrategia de Contraloría Ciudadana…………………………………………………………….</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6</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1425">
                <a:tc>
                  <a:txBody>
                    <a:bodyPr/>
                    <a:lstStyle/>
                    <a:p>
                      <a:pPr marL="285750" indent="-285750" algn="l" fontAlgn="b">
                        <a:buAutoNum type="romanUcPeriod"/>
                      </a:pPr>
                      <a:r>
                        <a:rPr lang="es-MX" sz="1200" b="0" i="0" u="none" strike="noStrike" baseline="0" dirty="0" smtClean="0">
                          <a:solidFill>
                            <a:srgbClr val="000000"/>
                          </a:solidFill>
                          <a:effectLst/>
                          <a:latin typeface="Verdana" pitchFamily="34" charset="0"/>
                          <a:ea typeface="Verdana" pitchFamily="34" charset="0"/>
                        </a:rPr>
                        <a:t>Antecedentes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7</a:t>
                      </a: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II. Áreas ejecutoras de la Contraloría Ciudadana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12</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III. Promoción de la Contraloría Ciudadana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15</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IV. Constitución de Comités de Contraloría Ciudadana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22</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V</a:t>
                      </a:r>
                      <a:r>
                        <a:rPr lang="es-MX" sz="1200" b="0" i="0" u="none" strike="noStrike" baseline="0" dirty="0" smtClean="0">
                          <a:solidFill>
                            <a:srgbClr val="000000"/>
                          </a:solidFill>
                          <a:effectLst/>
                          <a:latin typeface="Verdana" pitchFamily="34" charset="0"/>
                          <a:ea typeface="Verdana" pitchFamily="34" charset="0"/>
                        </a:rPr>
                        <a:t> Capacitación de Comités de Contraloría Ciudadana …………………………………………………….........</a:t>
                      </a:r>
                      <a:endParaRPr lang="es-MX" sz="1200" b="0" i="0" u="none" strike="noStrike" dirty="0" smtClean="0">
                        <a:solidFill>
                          <a:srgbClr val="000000"/>
                        </a:solidFill>
                        <a:effectLst/>
                        <a:latin typeface="Verdana" pitchFamily="34" charset="0"/>
                        <a:ea typeface="Verdana" pitchFamily="34" charset="0"/>
                      </a:endParaRP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26</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VI. Entrega de folios de registro y acreditación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29</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VII. Entregar reporte de Operatividad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30</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VIII. Apertura</a:t>
                      </a:r>
                      <a:r>
                        <a:rPr lang="es-MX" sz="1200" b="0" i="0" u="none" strike="noStrike" baseline="0" dirty="0" smtClean="0">
                          <a:solidFill>
                            <a:srgbClr val="000000"/>
                          </a:solidFill>
                          <a:effectLst/>
                          <a:latin typeface="Verdana" pitchFamily="34" charset="0"/>
                          <a:ea typeface="Verdana" pitchFamily="34" charset="0"/>
                        </a:rPr>
                        <a:t> de sobres que contienen Cédulas de vigilancia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31</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IX. Registro de solicitudes y percepción ciudadana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35</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X. Atención de solicitudes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38</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XI. Verificación a la operación de los Comités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41</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XII. Reuniones de seguimiento al Programa Anual</a:t>
                      </a:r>
                      <a:r>
                        <a:rPr lang="es-MX" sz="1200" b="0" i="0" u="none" strike="noStrike" baseline="0" dirty="0" smtClean="0">
                          <a:solidFill>
                            <a:srgbClr val="000000"/>
                          </a:solidFill>
                          <a:effectLst/>
                          <a:latin typeface="Verdana" pitchFamily="34" charset="0"/>
                          <a:ea typeface="Verdana" pitchFamily="34" charset="0"/>
                        </a:rPr>
                        <a:t> </a:t>
                      </a:r>
                      <a:r>
                        <a:rPr lang="es-MX" sz="1200" b="0" i="0" u="none" strike="noStrike" dirty="0" smtClean="0">
                          <a:solidFill>
                            <a:srgbClr val="000000"/>
                          </a:solidFill>
                          <a:effectLst/>
                          <a:latin typeface="Verdana" pitchFamily="34" charset="0"/>
                          <a:ea typeface="Verdana" pitchFamily="34" charset="0"/>
                        </a:rPr>
                        <a:t>de Trabajo …………………………………………………</a:t>
                      </a: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42</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0" i="0" u="none" strike="noStrike" dirty="0" smtClean="0">
                          <a:solidFill>
                            <a:srgbClr val="000000"/>
                          </a:solidFill>
                          <a:effectLst/>
                          <a:latin typeface="Verdana" pitchFamily="34" charset="0"/>
                          <a:ea typeface="Verdana" pitchFamily="34" charset="0"/>
                        </a:rPr>
                        <a:t>XIII. Elaboración de informes</a:t>
                      </a:r>
                      <a:r>
                        <a:rPr lang="es-MX" sz="1200" b="0" i="0" u="none" strike="noStrike" baseline="0" dirty="0" smtClean="0">
                          <a:solidFill>
                            <a:srgbClr val="000000"/>
                          </a:solidFill>
                          <a:effectLst/>
                          <a:latin typeface="Verdana" pitchFamily="34" charset="0"/>
                          <a:ea typeface="Verdana" pitchFamily="34" charset="0"/>
                        </a:rPr>
                        <a:t> y reportes …………………………………………………………………………………..</a:t>
                      </a:r>
                    </a:p>
                    <a:p>
                      <a:pPr algn="l" fontAlgn="b"/>
                      <a:endParaRPr lang="es-MX" sz="1200" b="0" i="0" u="none" strike="noStrike" baseline="0" dirty="0" smtClean="0">
                        <a:solidFill>
                          <a:srgbClr val="000000"/>
                        </a:solidFill>
                        <a:effectLst/>
                        <a:latin typeface="Verdana" pitchFamily="34" charset="0"/>
                        <a:ea typeface="Verdana" pitchFamily="34" charset="0"/>
                      </a:endParaRP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44</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1642">
                <a:tc>
                  <a:txBody>
                    <a:bodyPr/>
                    <a:lstStyle/>
                    <a:p>
                      <a:pPr algn="l" fontAlgn="b"/>
                      <a:r>
                        <a:rPr lang="es-MX" sz="1200" b="1" i="0" u="none" strike="noStrike" dirty="0" smtClean="0">
                          <a:solidFill>
                            <a:srgbClr val="000000"/>
                          </a:solidFill>
                          <a:effectLst/>
                          <a:latin typeface="Verdana" pitchFamily="34" charset="0"/>
                          <a:ea typeface="Verdana" pitchFamily="34" charset="0"/>
                        </a:rPr>
                        <a:t>2.- Cronograma de Actividades…………………………………………………………………………</a:t>
                      </a:r>
                      <a:endParaRPr lang="es-MX" sz="1200" b="1" i="0" u="none" strike="noStrike" dirty="0">
                        <a:solidFill>
                          <a:srgbClr val="000000"/>
                        </a:solidFill>
                        <a:effectLst/>
                        <a:latin typeface="Verdana" pitchFamily="34" charset="0"/>
                        <a:ea typeface="Verdana" pitchFamily="34" charset="0"/>
                      </a:endParaRPr>
                    </a:p>
                  </a:txBody>
                  <a:tcPr marL="8082" marR="8082" marT="808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MX" sz="1200" b="1" i="0" u="none" strike="noStrike" dirty="0" smtClean="0">
                          <a:solidFill>
                            <a:srgbClr val="000000"/>
                          </a:solidFill>
                          <a:effectLst/>
                          <a:latin typeface="Verdana" pitchFamily="34" charset="0"/>
                          <a:ea typeface="Verdana" pitchFamily="34" charset="0"/>
                        </a:rPr>
                        <a:t>46</a:t>
                      </a:r>
                      <a:endParaRPr lang="es-MX" sz="1200" b="1" i="0" u="none" strike="noStrike" dirty="0">
                        <a:solidFill>
                          <a:srgbClr val="000000"/>
                        </a:solidFill>
                        <a:effectLst/>
                        <a:latin typeface="Verdana" pitchFamily="34" charset="0"/>
                        <a:ea typeface="Verdana" pitchFamily="34" charset="0"/>
                      </a:endParaRPr>
                    </a:p>
                  </a:txBody>
                  <a:tcPr marL="8082" marR="8082" marT="808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11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a:t>
            </a:fld>
            <a:endParaRPr lang="es-MX">
              <a:solidFill>
                <a:prstClr val="black">
                  <a:tint val="75000"/>
                </a:prstClr>
              </a:solidFill>
            </a:endParaRPr>
          </a:p>
        </p:txBody>
      </p:sp>
    </p:spTree>
    <p:extLst>
      <p:ext uri="{BB962C8B-B14F-4D97-AF65-F5344CB8AC3E}">
        <p14:creationId xmlns:p14="http://schemas.microsoft.com/office/powerpoint/2010/main" val="3835168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119362"/>
            <a:ext cx="8522898" cy="682894"/>
          </a:xfrm>
        </p:spPr>
        <p:txBody>
          <a:bodyPr>
            <a:normAutofit/>
          </a:bodyPr>
          <a:lstStyle/>
          <a:p>
            <a:pPr algn="l"/>
            <a:r>
              <a:rPr lang="es-MX" sz="3200" dirty="0" smtClean="0">
                <a:latin typeface="Verdana" panose="020B0604030504040204" pitchFamily="34" charset="0"/>
                <a:ea typeface="Verdana" panose="020B0604030504040204" pitchFamily="34" charset="0"/>
              </a:rPr>
              <a:t>VII. Entrega reporte de operatividad</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Rectángulo"/>
          <p:cNvSpPr/>
          <p:nvPr/>
        </p:nvSpPr>
        <p:spPr>
          <a:xfrm>
            <a:off x="319177" y="1306171"/>
            <a:ext cx="8367623" cy="1815882"/>
          </a:xfrm>
          <a:prstGeom prst="rect">
            <a:avLst/>
          </a:prstGeom>
        </p:spPr>
        <p:txBody>
          <a:bodyPr wrap="square">
            <a:spAutoFit/>
          </a:bodyPr>
          <a:lstStyle/>
          <a:p>
            <a:pPr algn="just"/>
            <a:r>
              <a:rPr lang="es-MX" sz="1400" dirty="0" smtClean="0">
                <a:latin typeface="Verdana" pitchFamily="34" charset="0"/>
                <a:ea typeface="Verdana" pitchFamily="34" charset="0"/>
              </a:rPr>
              <a:t>Con el cambio de Lineamientos y la nueva actualización de la Guía, se considera un </a:t>
            </a:r>
            <a:r>
              <a:rPr lang="es-MX" sz="1400" b="1" dirty="0" smtClean="0">
                <a:latin typeface="Verdana" pitchFamily="34" charset="0"/>
                <a:ea typeface="Verdana" pitchFamily="34" charset="0"/>
              </a:rPr>
              <a:t>nuevo componente denominado «Reporte de Operatividad»</a:t>
            </a:r>
            <a:r>
              <a:rPr lang="es-MX" sz="1400" dirty="0" smtClean="0">
                <a:latin typeface="Verdana" pitchFamily="34" charset="0"/>
                <a:ea typeface="Verdana" pitchFamily="34" charset="0"/>
              </a:rPr>
              <a:t>, por lo que en el PAT 2023 se establecerá entregar el Informe con la relación entre los Comités vigentes y los que se encuentran operando durante el trimestre a reportar, es decir, los que están aplicando cédulas de vigilancia y presentado sobres de manera mensual.</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Se establecerá reuniones de trabajo con la CGE para establecer el diseño y reporte de este Formato.</a:t>
            </a:r>
            <a:endParaRPr lang="es-MX" sz="1400" dirty="0">
              <a:latin typeface="Verdana" pitchFamily="34" charset="0"/>
              <a:ea typeface="Verdana" pitchFamily="34"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30</a:t>
            </a:fld>
            <a:endParaRPr lang="es-MX">
              <a:solidFill>
                <a:prstClr val="black">
                  <a:tint val="75000"/>
                </a:prstClr>
              </a:solidFill>
            </a:endParaRPr>
          </a:p>
        </p:txBody>
      </p:sp>
    </p:spTree>
    <p:extLst>
      <p:ext uri="{BB962C8B-B14F-4D97-AF65-F5344CB8AC3E}">
        <p14:creationId xmlns:p14="http://schemas.microsoft.com/office/powerpoint/2010/main" val="1510875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VIII. Apertura de sobres que contienen Cédulas de vigilancia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319178" y="1393878"/>
            <a:ext cx="4635594" cy="4185761"/>
          </a:xfrm>
          <a:prstGeom prst="rect">
            <a:avLst/>
          </a:prstGeom>
        </p:spPr>
        <p:txBody>
          <a:bodyPr wrap="square">
            <a:spAutoFit/>
          </a:bodyPr>
          <a:lstStyle/>
          <a:p>
            <a:pPr algn="just"/>
            <a:r>
              <a:rPr lang="es-MX" sz="1400" dirty="0" smtClean="0">
                <a:latin typeface="Verdana" pitchFamily="34" charset="0"/>
                <a:ea typeface="Verdana" pitchFamily="34" charset="0"/>
              </a:rPr>
              <a:t>Las fechas establecidas para las </a:t>
            </a:r>
            <a:r>
              <a:rPr lang="es-MX" sz="1400" b="1" dirty="0" smtClean="0">
                <a:latin typeface="Verdana" pitchFamily="34" charset="0"/>
                <a:ea typeface="Verdana" pitchFamily="34" charset="0"/>
              </a:rPr>
              <a:t>doce actos </a:t>
            </a:r>
            <a:r>
              <a:rPr lang="es-MX" sz="1400" dirty="0" smtClean="0">
                <a:latin typeface="Verdana" pitchFamily="34" charset="0"/>
                <a:ea typeface="Verdana" pitchFamily="34" charset="0"/>
              </a:rPr>
              <a:t>que se efectuarán durante este año, para la apertura de sobres que contienen Cédulas de Vigilancia, obedecen a una calendarización establecida desde la Planeación del presente Programa. </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El PAT 2023 una vez autorizado </a:t>
            </a:r>
            <a:r>
              <a:rPr lang="es-MX" sz="1400" b="1" dirty="0" smtClean="0">
                <a:latin typeface="Verdana" pitchFamily="34" charset="0"/>
                <a:ea typeface="Verdana" pitchFamily="34" charset="0"/>
              </a:rPr>
              <a:t>oficializaremos con la CGE, OIC y representantes de las Subsecretarías de Planeación que participan, el envío del calendario a través de Oficio del Enlace Institucional, para que sean fijas las fechas de las reuniones en la Sala de Juntas de la Dirección General del Sistema Estatal de Planeación a las 10:00 hrs</a:t>
            </a:r>
            <a:r>
              <a:rPr lang="es-MX" sz="1400" dirty="0" smtClean="0">
                <a:latin typeface="Verdana" pitchFamily="34" charset="0"/>
                <a:ea typeface="Verdana" pitchFamily="34" charset="0"/>
              </a:rPr>
              <a:t>.</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Solo cuando aplique cambio de fechas por </a:t>
            </a:r>
            <a:r>
              <a:rPr lang="es-MX" sz="1400" b="1" dirty="0" smtClean="0">
                <a:latin typeface="Verdana" pitchFamily="34" charset="0"/>
                <a:ea typeface="Verdana" pitchFamily="34" charset="0"/>
              </a:rPr>
              <a:t>factores externos a la programación</a:t>
            </a:r>
            <a:r>
              <a:rPr lang="es-MX" sz="1400" dirty="0" smtClean="0">
                <a:latin typeface="Verdana" pitchFamily="34" charset="0"/>
                <a:ea typeface="Verdana" pitchFamily="34" charset="0"/>
              </a:rPr>
              <a:t>, se notificará por escrito a los asistentes. </a:t>
            </a:r>
            <a:endParaRPr lang="es-MX" sz="1400" dirty="0"/>
          </a:p>
        </p:txBody>
      </p:sp>
      <p:pic>
        <p:nvPicPr>
          <p:cNvPr id="1740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442" y="1219201"/>
            <a:ext cx="3494991" cy="440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31</a:t>
            </a:fld>
            <a:endParaRPr lang="es-MX">
              <a:solidFill>
                <a:prstClr val="black">
                  <a:tint val="75000"/>
                </a:prstClr>
              </a:solidFill>
            </a:endParaRPr>
          </a:p>
        </p:txBody>
      </p:sp>
    </p:spTree>
    <p:extLst>
      <p:ext uri="{BB962C8B-B14F-4D97-AF65-F5344CB8AC3E}">
        <p14:creationId xmlns:p14="http://schemas.microsoft.com/office/powerpoint/2010/main" val="1524234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VIII. Apertura de sobres que contienen Cédulas de vigilancia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78464" y="1393878"/>
            <a:ext cx="8084289" cy="4401205"/>
          </a:xfrm>
          <a:prstGeom prst="rect">
            <a:avLst/>
          </a:prstGeom>
        </p:spPr>
        <p:txBody>
          <a:bodyPr wrap="square">
            <a:spAutoFit/>
          </a:bodyPr>
          <a:lstStyle/>
          <a:p>
            <a:pPr algn="just"/>
            <a:r>
              <a:rPr lang="es-MX" sz="1400" dirty="0" smtClean="0">
                <a:latin typeface="Verdana" pitchFamily="34" charset="0"/>
                <a:ea typeface="Verdana" pitchFamily="34" charset="0"/>
              </a:rPr>
              <a:t>Para esta actividad, en el presente Programa quedarán autorizadas las </a:t>
            </a:r>
            <a:r>
              <a:rPr lang="es-MX" sz="1400" b="1" dirty="0" smtClean="0">
                <a:latin typeface="Verdana" pitchFamily="34" charset="0"/>
                <a:ea typeface="Verdana" pitchFamily="34" charset="0"/>
              </a:rPr>
              <a:t>fechas fijas en las que se realizarán los doce Actos de apertura de sobres que contienen Cédulas de Vigilancia, por lo que las reuniones se celebrarán en la sala de Juntas de la Dirección General del Sistema Estatal de Planeación a las 10:00 horas</a:t>
            </a:r>
            <a:r>
              <a:rPr lang="es-MX" sz="1400" dirty="0" smtClean="0">
                <a:latin typeface="Verdana" pitchFamily="34" charset="0"/>
                <a:ea typeface="Verdana" pitchFamily="34" charset="0"/>
              </a:rPr>
              <a:t>.</a:t>
            </a:r>
          </a:p>
          <a:p>
            <a:pPr algn="just"/>
            <a:endParaRPr lang="es-MX" sz="1400" dirty="0">
              <a:latin typeface="Verdana" pitchFamily="34" charset="0"/>
              <a:ea typeface="Verdana" pitchFamily="34" charset="0"/>
            </a:endParaRPr>
          </a:p>
          <a:p>
            <a:pPr algn="just"/>
            <a:r>
              <a:rPr lang="es-MX" sz="1400" b="1" dirty="0" smtClean="0">
                <a:latin typeface="Verdana" pitchFamily="34" charset="0"/>
                <a:ea typeface="Verdana" pitchFamily="34" charset="0"/>
              </a:rPr>
              <a:t>Participarán</a:t>
            </a:r>
            <a:r>
              <a:rPr lang="es-MX" sz="1400" dirty="0" smtClean="0">
                <a:latin typeface="Verdana" pitchFamily="34" charset="0"/>
                <a:ea typeface="Verdana" pitchFamily="34" charset="0"/>
              </a:rPr>
              <a:t>: Por parte de esta Secretaría el Enlace Institucional; Apoyo al Enlace Institucional; personal de la Dirección General del Sistema Estatal de Planeación; Subdirección del Enlace para Evaluaciones a Fondos Federales y cualquier representante de las demás Subsecretarías relacionadas al PAT 2023, esto, de conformidad a las atribuciones de nuestro Reglamento Interno. Además asistirán funcionarios del Órgano Interno de Control y de la Dirección General de Fortalecimiento Institucional pertenecientes a la CGE. Lo importante es que quienes asistan a los actos, quede establecida su participación en el </a:t>
            </a:r>
            <a:r>
              <a:rPr lang="es-MX" sz="1400" b="1" dirty="0" smtClean="0">
                <a:latin typeface="Verdana" pitchFamily="34" charset="0"/>
                <a:ea typeface="Verdana" pitchFamily="34" charset="0"/>
              </a:rPr>
              <a:t>Formato FR-12 Acta de apertura de sobres y Formato FR-17 Minuta de Trabajo</a:t>
            </a:r>
            <a:r>
              <a:rPr lang="es-MX" sz="1400" dirty="0" smtClean="0">
                <a:latin typeface="Verdana" pitchFamily="34" charset="0"/>
                <a:ea typeface="Verdana" pitchFamily="34" charset="0"/>
              </a:rPr>
              <a:t>.</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En </a:t>
            </a:r>
            <a:r>
              <a:rPr lang="es-MX" sz="1400" dirty="0">
                <a:latin typeface="Verdana" pitchFamily="34" charset="0"/>
                <a:ea typeface="Verdana" pitchFamily="34" charset="0"/>
              </a:rPr>
              <a:t>cumplimiento a la </a:t>
            </a:r>
            <a:r>
              <a:rPr lang="es-MX" sz="1400" b="1" dirty="0">
                <a:latin typeface="Verdana" pitchFamily="34" charset="0"/>
                <a:ea typeface="Verdana" pitchFamily="34" charset="0"/>
              </a:rPr>
              <a:t>Guía en el numeral </a:t>
            </a:r>
            <a:r>
              <a:rPr lang="es-MX" sz="1400" b="1" dirty="0" smtClean="0">
                <a:latin typeface="Verdana" pitchFamily="34" charset="0"/>
                <a:ea typeface="Verdana" pitchFamily="34" charset="0"/>
              </a:rPr>
              <a:t>6.6</a:t>
            </a:r>
            <a:r>
              <a:rPr lang="es-MX" sz="1400" b="1" dirty="0">
                <a:latin typeface="Verdana" pitchFamily="34" charset="0"/>
                <a:ea typeface="Verdana" pitchFamily="34" charset="0"/>
              </a:rPr>
              <a:t>. Apertura de sobres que contienen cédulas de vigilancia e informes</a:t>
            </a:r>
            <a:r>
              <a:rPr lang="es-MX" sz="1400" dirty="0">
                <a:latin typeface="Verdana" pitchFamily="34" charset="0"/>
                <a:ea typeface="Verdana" pitchFamily="34" charset="0"/>
              </a:rPr>
              <a:t>:</a:t>
            </a:r>
          </a:p>
          <a:p>
            <a:pPr algn="just"/>
            <a:endParaRPr lang="es-MX" sz="1400" dirty="0">
              <a:latin typeface="Verdana" pitchFamily="34" charset="0"/>
              <a:ea typeface="Verdana" pitchFamily="34" charset="0"/>
            </a:endParaRPr>
          </a:p>
          <a:p>
            <a:pPr algn="just"/>
            <a:endParaRPr lang="es-MX" sz="1400" dirty="0"/>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32</a:t>
            </a:fld>
            <a:endParaRPr lang="es-MX">
              <a:solidFill>
                <a:prstClr val="black">
                  <a:tint val="75000"/>
                </a:prstClr>
              </a:solidFill>
            </a:endParaRPr>
          </a:p>
        </p:txBody>
      </p:sp>
    </p:spTree>
    <p:extLst>
      <p:ext uri="{BB962C8B-B14F-4D97-AF65-F5344CB8AC3E}">
        <p14:creationId xmlns:p14="http://schemas.microsoft.com/office/powerpoint/2010/main" val="4176900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VIII. Apertura de sobres que contienen Cédulas de vigilancia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78464" y="1393878"/>
            <a:ext cx="8084289" cy="4154984"/>
          </a:xfrm>
          <a:prstGeom prst="rect">
            <a:avLst/>
          </a:prstGeom>
        </p:spPr>
        <p:txBody>
          <a:bodyPr wrap="square">
            <a:spAutoFit/>
          </a:bodyPr>
          <a:lstStyle/>
          <a:p>
            <a:pPr algn="just"/>
            <a:r>
              <a:rPr lang="es-MX" sz="1400" dirty="0" smtClean="0">
                <a:latin typeface="Verdana" pitchFamily="34" charset="0"/>
                <a:ea typeface="Verdana" pitchFamily="34" charset="0"/>
              </a:rPr>
              <a:t>«…</a:t>
            </a:r>
            <a:r>
              <a:rPr lang="es-MX" sz="1400" i="1" dirty="0">
                <a:latin typeface="Verdana" pitchFamily="34" charset="0"/>
                <a:ea typeface="Verdana" pitchFamily="34" charset="0"/>
              </a:rPr>
              <a:t>En los sobres abiertos se pueden encontrar los siguientes documentos: </a:t>
            </a:r>
            <a:endParaRPr lang="es-MX" sz="14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i="1" dirty="0">
                <a:latin typeface="Verdana" pitchFamily="34" charset="0"/>
                <a:ea typeface="Verdana" pitchFamily="34" charset="0"/>
              </a:rPr>
              <a:t>El formato </a:t>
            </a:r>
            <a:r>
              <a:rPr lang="es-MX" sz="1000" b="1" i="1" dirty="0">
                <a:latin typeface="Verdana" pitchFamily="34" charset="0"/>
                <a:ea typeface="Verdana" pitchFamily="34" charset="0"/>
              </a:rPr>
              <a:t>FR-11-Acta circunstanciada </a:t>
            </a:r>
            <a:r>
              <a:rPr lang="es-MX" sz="1000" i="1" dirty="0">
                <a:latin typeface="Verdana" pitchFamily="34" charset="0"/>
                <a:ea typeface="Verdana" pitchFamily="34" charset="0"/>
              </a:rPr>
              <a:t>de entrega de cédulas de vigilancia y reportes de verificación por parte del comité. </a:t>
            </a:r>
            <a:endParaRPr lang="es-MX" sz="10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i="1" dirty="0">
                <a:latin typeface="Verdana" pitchFamily="34" charset="0"/>
                <a:ea typeface="Verdana" pitchFamily="34" charset="0"/>
              </a:rPr>
              <a:t>Los formatos </a:t>
            </a:r>
            <a:r>
              <a:rPr lang="es-MX" sz="1000" b="1" i="1" dirty="0">
                <a:latin typeface="Verdana" pitchFamily="34" charset="0"/>
                <a:ea typeface="Verdana" pitchFamily="34" charset="0"/>
              </a:rPr>
              <a:t>FR-10-Cédula de vigilancia</a:t>
            </a:r>
            <a:r>
              <a:rPr lang="es-MX" sz="1000" i="1" dirty="0">
                <a:latin typeface="Verdana" pitchFamily="34" charset="0"/>
                <a:ea typeface="Verdana" pitchFamily="34" charset="0"/>
              </a:rPr>
              <a:t>. </a:t>
            </a:r>
            <a:endParaRPr lang="es-MX" sz="10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i="1" dirty="0">
                <a:latin typeface="Verdana" pitchFamily="34" charset="0"/>
                <a:ea typeface="Verdana" pitchFamily="34" charset="0"/>
              </a:rPr>
              <a:t>Evidencias fotográficas. </a:t>
            </a:r>
            <a:endParaRPr lang="es-MX" sz="10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i="1" dirty="0">
                <a:latin typeface="Verdana" pitchFamily="34" charset="0"/>
                <a:ea typeface="Verdana" pitchFamily="34" charset="0"/>
              </a:rPr>
              <a:t>Documentos simples que contenga la narración de hechos respecto al funcionamiento del Comité, o bien de presuntas irregularidades en la prestación de la obra, apoyo, trámite o servicio objeto de vigilancia, el cual, para su validez, deberá contener nombre y firma de quienes manifiesten. </a:t>
            </a:r>
          </a:p>
          <a:p>
            <a:pPr algn="just"/>
            <a:r>
              <a:rPr lang="es-MX" sz="1400" i="1" dirty="0" smtClean="0">
                <a:latin typeface="Verdana" pitchFamily="34" charset="0"/>
                <a:ea typeface="Verdana" pitchFamily="34" charset="0"/>
              </a:rPr>
              <a:t>El </a:t>
            </a:r>
            <a:r>
              <a:rPr lang="es-MX" sz="1400" i="1" dirty="0">
                <a:latin typeface="Verdana" pitchFamily="34" charset="0"/>
                <a:ea typeface="Verdana" pitchFamily="34" charset="0"/>
              </a:rPr>
              <a:t>personal del Ente y del OIC involucrados en el acto de apertura llevarán a cabo una clasificación, dependiendo del tipo de solicitud manifestada en las Cédulas de Vigilancias, de acuerdo con lo siguiente: </a:t>
            </a:r>
            <a:endParaRPr lang="es-MX" sz="14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b="1" i="1" dirty="0">
                <a:latin typeface="Verdana" pitchFamily="34" charset="0"/>
                <a:ea typeface="Verdana" pitchFamily="34" charset="0"/>
              </a:rPr>
              <a:t>Reconocimiento</a:t>
            </a:r>
            <a:r>
              <a:rPr lang="es-MX" sz="1000" i="1" dirty="0">
                <a:latin typeface="Verdana" pitchFamily="34" charset="0"/>
                <a:ea typeface="Verdana" pitchFamily="34" charset="0"/>
              </a:rPr>
              <a:t>, expresión con sentido de agradecimiento o distinción positiva por un tangible o intangible recibido. </a:t>
            </a:r>
            <a:endParaRPr lang="es-MX" sz="10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b="1" i="1" dirty="0">
                <a:latin typeface="Verdana" pitchFamily="34" charset="0"/>
                <a:ea typeface="Verdana" pitchFamily="34" charset="0"/>
              </a:rPr>
              <a:t>Sugerencia</a:t>
            </a:r>
            <a:r>
              <a:rPr lang="es-MX" sz="1000" i="1" dirty="0">
                <a:latin typeface="Verdana" pitchFamily="34" charset="0"/>
                <a:ea typeface="Verdana" pitchFamily="34" charset="0"/>
              </a:rPr>
              <a:t>, manifestación subjetiva o desde el punto de vista del ciudadano planteando una propuesta, recomendación o consejo para modificar, alterar o mejorar un tangible o intangible ofertado por el Ente. </a:t>
            </a:r>
            <a:endParaRPr lang="es-MX" sz="10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b="1" i="1" dirty="0">
                <a:latin typeface="Verdana" pitchFamily="34" charset="0"/>
                <a:ea typeface="Verdana" pitchFamily="34" charset="0"/>
              </a:rPr>
              <a:t>Petición</a:t>
            </a:r>
            <a:r>
              <a:rPr lang="es-MX" sz="1000" i="1" dirty="0">
                <a:latin typeface="Verdana" pitchFamily="34" charset="0"/>
                <a:ea typeface="Verdana" pitchFamily="34" charset="0"/>
              </a:rPr>
              <a:t>, mensaje a través del cual se requiere al Ente un bien o servicio por algún motivo de interés individual o colectivo. </a:t>
            </a:r>
            <a:endParaRPr lang="es-MX" sz="1000" i="1" dirty="0" smtClean="0">
              <a:latin typeface="Verdana" pitchFamily="34" charset="0"/>
              <a:ea typeface="Verdana" pitchFamily="34" charset="0"/>
            </a:endParaRPr>
          </a:p>
          <a:p>
            <a:pPr algn="just"/>
            <a:r>
              <a:rPr lang="es-MX" sz="1000" i="1" dirty="0" smtClean="0">
                <a:latin typeface="Verdana" pitchFamily="34" charset="0"/>
                <a:ea typeface="Verdana" pitchFamily="34" charset="0"/>
              </a:rPr>
              <a:t>• </a:t>
            </a:r>
            <a:r>
              <a:rPr lang="es-MX" sz="1000" b="1" i="1" dirty="0">
                <a:latin typeface="Verdana" pitchFamily="34" charset="0"/>
                <a:ea typeface="Verdana" pitchFamily="34" charset="0"/>
              </a:rPr>
              <a:t>Queja</a:t>
            </a:r>
            <a:r>
              <a:rPr lang="es-MX" sz="1000" i="1" dirty="0">
                <a:latin typeface="Verdana" pitchFamily="34" charset="0"/>
                <a:ea typeface="Verdana" pitchFamily="34" charset="0"/>
              </a:rPr>
              <a:t>, reclamación de un ciudadano acerca de un acto u omisión de un servidor público que afecta de manera personal y directa los intereses del denunciante</a:t>
            </a:r>
            <a:r>
              <a:rPr lang="es-MX" sz="1000" i="1" dirty="0" smtClean="0">
                <a:latin typeface="Verdana" pitchFamily="34" charset="0"/>
                <a:ea typeface="Verdana" pitchFamily="34" charset="0"/>
              </a:rPr>
              <a:t>.</a:t>
            </a:r>
          </a:p>
          <a:p>
            <a:pPr algn="just"/>
            <a:r>
              <a:rPr lang="es-MX" sz="1000" i="1" dirty="0" smtClean="0">
                <a:latin typeface="Verdana" pitchFamily="34" charset="0"/>
                <a:ea typeface="Verdana" pitchFamily="34" charset="0"/>
              </a:rPr>
              <a:t> </a:t>
            </a:r>
            <a:r>
              <a:rPr lang="es-MX" sz="1000" i="1" dirty="0">
                <a:latin typeface="Verdana" pitchFamily="34" charset="0"/>
                <a:ea typeface="Verdana" pitchFamily="34" charset="0"/>
              </a:rPr>
              <a:t>• </a:t>
            </a:r>
            <a:r>
              <a:rPr lang="es-MX" sz="1000" b="1" i="1" dirty="0">
                <a:latin typeface="Verdana" pitchFamily="34" charset="0"/>
                <a:ea typeface="Verdana" pitchFamily="34" charset="0"/>
              </a:rPr>
              <a:t>Denuncia</a:t>
            </a:r>
            <a:r>
              <a:rPr lang="es-MX" sz="1000" i="1" dirty="0">
                <a:latin typeface="Verdana" pitchFamily="34" charset="0"/>
                <a:ea typeface="Verdana" pitchFamily="34" charset="0"/>
              </a:rPr>
              <a:t>, exposición de un ciudadano acerca de un acto u omisión de un servidor público que afecta los intereses colectivos, de un tercero o de un sector. Así mismo, se deberá identificar y cuantificar la cantidad de Cédulas de Vigilancia que contienen evaluaciones de percepción de calidad sobre los servicios, trámites, obras o apoyos recibidos. Al finalizar la clasificación, el representante del Ente deberá foliar la totalidad de Cédulas de Vigilancia encontradas durante el Acto y el representante del OIC rubricar las mismas, con el objeto de garantizar su integridad, identificación y rastreabilidad.</a:t>
            </a:r>
          </a:p>
          <a:p>
            <a:pPr algn="just"/>
            <a:endParaRPr lang="es-MX" sz="1400" dirty="0">
              <a:latin typeface="Verdana" pitchFamily="34" charset="0"/>
              <a:ea typeface="Verdana" pitchFamily="34"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33</a:t>
            </a:fld>
            <a:endParaRPr lang="es-MX">
              <a:solidFill>
                <a:prstClr val="black">
                  <a:tint val="75000"/>
                </a:prstClr>
              </a:solidFill>
            </a:endParaRPr>
          </a:p>
        </p:txBody>
      </p:sp>
    </p:spTree>
    <p:extLst>
      <p:ext uri="{BB962C8B-B14F-4D97-AF65-F5344CB8AC3E}">
        <p14:creationId xmlns:p14="http://schemas.microsoft.com/office/powerpoint/2010/main" val="3211575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VIII. Apertura de sobres que contienen Cédulas de vigilancia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32392" y="1561470"/>
            <a:ext cx="8250864" cy="3970318"/>
          </a:xfrm>
          <a:prstGeom prst="rect">
            <a:avLst/>
          </a:prstGeom>
        </p:spPr>
        <p:txBody>
          <a:bodyPr wrap="square">
            <a:spAutoFit/>
          </a:bodyPr>
          <a:lstStyle/>
          <a:p>
            <a:pPr algn="just"/>
            <a:r>
              <a:rPr lang="es-MX" sz="1400" i="1" dirty="0" smtClean="0">
                <a:latin typeface="Verdana" pitchFamily="34" charset="0"/>
                <a:ea typeface="Verdana" pitchFamily="34" charset="0"/>
              </a:rPr>
              <a:t>Por </a:t>
            </a:r>
            <a:r>
              <a:rPr lang="es-MX" sz="1400" i="1" dirty="0">
                <a:latin typeface="Verdana" pitchFamily="34" charset="0"/>
                <a:ea typeface="Verdana" pitchFamily="34" charset="0"/>
              </a:rPr>
              <a:t>último, el Enlace Institucional elaborará un Acta y registrará la relación total de los </a:t>
            </a:r>
            <a:r>
              <a:rPr lang="es-MX" sz="1400" i="1" dirty="0" smtClean="0">
                <a:latin typeface="Verdana" pitchFamily="34" charset="0"/>
                <a:ea typeface="Verdana" pitchFamily="34" charset="0"/>
              </a:rPr>
              <a:t>documentos, solicitudes </a:t>
            </a:r>
            <a:r>
              <a:rPr lang="es-MX" sz="1400" i="1" dirty="0">
                <a:latin typeface="Verdana" pitchFamily="34" charset="0"/>
                <a:ea typeface="Verdana" pitchFamily="34" charset="0"/>
              </a:rPr>
              <a:t>detectadas y cédulas con evaluaciones de percepción de calidad encontradas, </a:t>
            </a:r>
            <a:r>
              <a:rPr lang="es-MX" sz="1400" i="1" dirty="0" smtClean="0">
                <a:latin typeface="Verdana" pitchFamily="34" charset="0"/>
                <a:ea typeface="Verdana" pitchFamily="34" charset="0"/>
              </a:rPr>
              <a:t>utilizando el </a:t>
            </a:r>
            <a:r>
              <a:rPr lang="es-MX" sz="1400" i="1" dirty="0">
                <a:latin typeface="Verdana" pitchFamily="34" charset="0"/>
                <a:ea typeface="Verdana" pitchFamily="34" charset="0"/>
              </a:rPr>
              <a:t>formato </a:t>
            </a:r>
            <a:r>
              <a:rPr lang="es-MX" sz="1400" b="1" i="1" dirty="0">
                <a:latin typeface="Verdana" pitchFamily="34" charset="0"/>
                <a:ea typeface="Verdana" pitchFamily="34" charset="0"/>
              </a:rPr>
              <a:t>FR-12-Acta de apertura de sobres</a:t>
            </a:r>
            <a:r>
              <a:rPr lang="es-MX" sz="1400" i="1" dirty="0">
                <a:latin typeface="Verdana" pitchFamily="34" charset="0"/>
                <a:ea typeface="Verdana" pitchFamily="34" charset="0"/>
              </a:rPr>
              <a:t>, en tres tantos para:</a:t>
            </a:r>
          </a:p>
          <a:p>
            <a:pPr algn="just"/>
            <a:r>
              <a:rPr lang="es-MX" sz="1400" i="1" dirty="0">
                <a:latin typeface="Verdana" pitchFamily="34" charset="0"/>
                <a:ea typeface="Verdana" pitchFamily="34" charset="0"/>
              </a:rPr>
              <a:t>1. OIC</a:t>
            </a:r>
          </a:p>
          <a:p>
            <a:pPr algn="just"/>
            <a:r>
              <a:rPr lang="es-MX" sz="1400" i="1" dirty="0">
                <a:latin typeface="Verdana" pitchFamily="34" charset="0"/>
                <a:ea typeface="Verdana" pitchFamily="34" charset="0"/>
              </a:rPr>
              <a:t>2. Ente, y</a:t>
            </a:r>
          </a:p>
          <a:p>
            <a:pPr algn="just"/>
            <a:r>
              <a:rPr lang="es-MX" sz="1400" i="1" dirty="0">
                <a:latin typeface="Verdana" pitchFamily="34" charset="0"/>
                <a:ea typeface="Verdana" pitchFamily="34" charset="0"/>
              </a:rPr>
              <a:t>3. SDAyPC</a:t>
            </a:r>
          </a:p>
          <a:p>
            <a:pPr algn="just"/>
            <a:endParaRPr lang="es-MX" sz="1400" i="1" dirty="0" smtClean="0">
              <a:latin typeface="Verdana" pitchFamily="34" charset="0"/>
              <a:ea typeface="Verdana" pitchFamily="34" charset="0"/>
            </a:endParaRPr>
          </a:p>
          <a:p>
            <a:pPr algn="just"/>
            <a:r>
              <a:rPr lang="es-MX" sz="1400" i="1" dirty="0" smtClean="0">
                <a:latin typeface="Verdana" pitchFamily="34" charset="0"/>
                <a:ea typeface="Verdana" pitchFamily="34" charset="0"/>
              </a:rPr>
              <a:t>En </a:t>
            </a:r>
            <a:r>
              <a:rPr lang="es-MX" sz="1400" i="1" dirty="0">
                <a:latin typeface="Verdana" pitchFamily="34" charset="0"/>
                <a:ea typeface="Verdana" pitchFamily="34" charset="0"/>
              </a:rPr>
              <a:t>el caso de no asistir personal de la SDAyPC al Acto de apertura, el Enlace Institucional hará </a:t>
            </a:r>
            <a:r>
              <a:rPr lang="es-MX" sz="1400" i="1" dirty="0" smtClean="0">
                <a:latin typeface="Verdana" pitchFamily="34" charset="0"/>
                <a:ea typeface="Verdana" pitchFamily="34" charset="0"/>
              </a:rPr>
              <a:t>llegar el </a:t>
            </a:r>
            <a:r>
              <a:rPr lang="es-MX" sz="1400" i="1" dirty="0">
                <a:latin typeface="Verdana" pitchFamily="34" charset="0"/>
                <a:ea typeface="Verdana" pitchFamily="34" charset="0"/>
              </a:rPr>
              <a:t>tanto correspondiente a través de oficio dirigido a la </a:t>
            </a:r>
            <a:r>
              <a:rPr lang="es-MX" sz="1400" i="1" dirty="0" smtClean="0">
                <a:latin typeface="Verdana" pitchFamily="34" charset="0"/>
                <a:ea typeface="Verdana" pitchFamily="34" charset="0"/>
              </a:rPr>
              <a:t>Subdirección. </a:t>
            </a:r>
            <a:r>
              <a:rPr lang="es-MX" sz="1400" b="1" i="1" dirty="0" smtClean="0">
                <a:latin typeface="Verdana" pitchFamily="34" charset="0"/>
                <a:ea typeface="Verdana" pitchFamily="34" charset="0"/>
              </a:rPr>
              <a:t>De </a:t>
            </a:r>
            <a:r>
              <a:rPr lang="es-MX" sz="1400" b="1" i="1" dirty="0">
                <a:latin typeface="Verdana" pitchFamily="34" charset="0"/>
                <a:ea typeface="Verdana" pitchFamily="34" charset="0"/>
              </a:rPr>
              <a:t>encontrarse en el sobre alguna Queja o Denuncia, se asentará en el Acta que el OIC se llevará </a:t>
            </a:r>
            <a:r>
              <a:rPr lang="es-MX" sz="1400" b="1" i="1" dirty="0" smtClean="0">
                <a:latin typeface="Verdana" pitchFamily="34" charset="0"/>
                <a:ea typeface="Verdana" pitchFamily="34" charset="0"/>
              </a:rPr>
              <a:t>dichas solicitudes </a:t>
            </a:r>
            <a:r>
              <a:rPr lang="es-MX" sz="1400" b="1" i="1" dirty="0">
                <a:latin typeface="Verdana" pitchFamily="34" charset="0"/>
                <a:ea typeface="Verdana" pitchFamily="34" charset="0"/>
              </a:rPr>
              <a:t>para su atención</a:t>
            </a:r>
            <a:r>
              <a:rPr lang="es-MX" sz="1400" i="1" dirty="0">
                <a:latin typeface="Verdana" pitchFamily="34" charset="0"/>
                <a:ea typeface="Verdana" pitchFamily="34" charset="0"/>
              </a:rPr>
              <a:t>, para que en el ámbito de sus atribuciones, revise si cuenta con </a:t>
            </a:r>
            <a:r>
              <a:rPr lang="es-MX" sz="1400" i="1" dirty="0" smtClean="0">
                <a:latin typeface="Verdana" pitchFamily="34" charset="0"/>
                <a:ea typeface="Verdana" pitchFamily="34" charset="0"/>
              </a:rPr>
              <a:t>los elementos</a:t>
            </a:r>
            <a:r>
              <a:rPr lang="es-MX" sz="1400" i="1" dirty="0">
                <a:latin typeface="Verdana" pitchFamily="34" charset="0"/>
                <a:ea typeface="Verdana" pitchFamily="34" charset="0"/>
              </a:rPr>
              <a:t>, contacte al ciudadano para recabar lo necesario, con el fin de crear un acuerdo de inicio </a:t>
            </a:r>
            <a:r>
              <a:rPr lang="es-MX" sz="1400" i="1" dirty="0" smtClean="0">
                <a:latin typeface="Verdana" pitchFamily="34" charset="0"/>
                <a:ea typeface="Verdana" pitchFamily="34" charset="0"/>
              </a:rPr>
              <a:t>de investigación </a:t>
            </a:r>
            <a:r>
              <a:rPr lang="es-MX" sz="1400" i="1" dirty="0">
                <a:latin typeface="Verdana" pitchFamily="34" charset="0"/>
                <a:ea typeface="Verdana" pitchFamily="34" charset="0"/>
              </a:rPr>
              <a:t>o de improcedencia, según sea el </a:t>
            </a:r>
            <a:r>
              <a:rPr lang="es-MX" sz="1400" i="1" dirty="0" smtClean="0">
                <a:latin typeface="Verdana" pitchFamily="34" charset="0"/>
                <a:ea typeface="Verdana" pitchFamily="34" charset="0"/>
              </a:rPr>
              <a:t>caso. Las </a:t>
            </a:r>
            <a:r>
              <a:rPr lang="es-MX" sz="1400" i="1" dirty="0">
                <a:latin typeface="Verdana" pitchFamily="34" charset="0"/>
                <a:ea typeface="Verdana" pitchFamily="34" charset="0"/>
              </a:rPr>
              <a:t>Cédulas de Vigilancia con solicitudes que no son Quejas o Denuncia, y con evaluaciones </a:t>
            </a:r>
            <a:r>
              <a:rPr lang="es-MX" sz="1400" i="1" dirty="0" smtClean="0">
                <a:latin typeface="Verdana" pitchFamily="34" charset="0"/>
                <a:ea typeface="Verdana" pitchFamily="34" charset="0"/>
              </a:rPr>
              <a:t>de percepción </a:t>
            </a:r>
            <a:r>
              <a:rPr lang="es-MX" sz="1400" i="1" dirty="0">
                <a:latin typeface="Verdana" pitchFamily="34" charset="0"/>
                <a:ea typeface="Verdana" pitchFamily="34" charset="0"/>
              </a:rPr>
              <a:t>de calidad quedarán en posesión y resguardo del Enlace Institucional, para su </a:t>
            </a:r>
            <a:r>
              <a:rPr lang="es-MX" sz="1400" i="1" dirty="0" smtClean="0">
                <a:latin typeface="Verdana" pitchFamily="34" charset="0"/>
                <a:ea typeface="Verdana" pitchFamily="34" charset="0"/>
              </a:rPr>
              <a:t>posterior registro </a:t>
            </a:r>
            <a:r>
              <a:rPr lang="es-MX" sz="1400" i="1" dirty="0">
                <a:latin typeface="Verdana" pitchFamily="34" charset="0"/>
                <a:ea typeface="Verdana" pitchFamily="34" charset="0"/>
              </a:rPr>
              <a:t>y canalización a las áreas encargadas de dar atención</a:t>
            </a:r>
            <a:r>
              <a:rPr lang="es-MX" sz="1400" i="1" dirty="0" smtClean="0">
                <a:latin typeface="Verdana" pitchFamily="34" charset="0"/>
                <a:ea typeface="Verdana" pitchFamily="34" charset="0"/>
              </a:rPr>
              <a:t>.»</a:t>
            </a:r>
            <a:endParaRPr lang="es-MX" sz="1400" i="1" dirty="0">
              <a:latin typeface="Verdana" pitchFamily="34" charset="0"/>
              <a:ea typeface="Verdana" pitchFamily="34"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34</a:t>
            </a:fld>
            <a:endParaRPr lang="es-MX">
              <a:solidFill>
                <a:prstClr val="black">
                  <a:tint val="75000"/>
                </a:prstClr>
              </a:solidFill>
            </a:endParaRPr>
          </a:p>
        </p:txBody>
      </p:sp>
    </p:spTree>
    <p:extLst>
      <p:ext uri="{BB962C8B-B14F-4D97-AF65-F5344CB8AC3E}">
        <p14:creationId xmlns:p14="http://schemas.microsoft.com/office/powerpoint/2010/main" val="3271153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IX. Registro de solicitudes y percepción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Rectángulo"/>
          <p:cNvSpPr/>
          <p:nvPr/>
        </p:nvSpPr>
        <p:spPr>
          <a:xfrm>
            <a:off x="414671" y="1438963"/>
            <a:ext cx="3703673" cy="3970318"/>
          </a:xfrm>
          <a:prstGeom prst="rect">
            <a:avLst/>
          </a:prstGeom>
        </p:spPr>
        <p:txBody>
          <a:bodyPr wrap="square">
            <a:spAutoFit/>
          </a:bodyPr>
          <a:lstStyle/>
          <a:p>
            <a:pPr algn="just"/>
            <a:r>
              <a:rPr lang="es-MX" sz="1400" dirty="0" smtClean="0">
                <a:latin typeface="Verdana" pitchFamily="34" charset="0"/>
                <a:ea typeface="Verdana" pitchFamily="34" charset="0"/>
              </a:rPr>
              <a:t>Una fortaleza para esta </a:t>
            </a:r>
            <a:r>
              <a:rPr lang="es-MX" sz="1400" dirty="0">
                <a:latin typeface="Verdana" pitchFamily="34" charset="0"/>
                <a:ea typeface="Verdana" pitchFamily="34" charset="0"/>
              </a:rPr>
              <a:t>Secretaría </a:t>
            </a:r>
            <a:r>
              <a:rPr lang="es-MX" sz="1400" dirty="0" smtClean="0">
                <a:latin typeface="Verdana" pitchFamily="34" charset="0"/>
                <a:ea typeface="Verdana" pitchFamily="34" charset="0"/>
              </a:rPr>
              <a:t>es el </a:t>
            </a:r>
            <a:r>
              <a:rPr lang="es-MX" sz="1400" b="1" dirty="0" smtClean="0">
                <a:latin typeface="Verdana" pitchFamily="34" charset="0"/>
                <a:ea typeface="Verdana" pitchFamily="34" charset="0"/>
              </a:rPr>
              <a:t>diseñó</a:t>
            </a:r>
            <a:r>
              <a:rPr lang="es-MX" sz="1400" b="1" dirty="0">
                <a:latin typeface="Verdana" pitchFamily="34" charset="0"/>
                <a:ea typeface="Verdana" pitchFamily="34" charset="0"/>
              </a:rPr>
              <a:t>, desarrolló y </a:t>
            </a:r>
            <a:r>
              <a:rPr lang="es-MX" sz="1400" b="1" dirty="0" smtClean="0">
                <a:latin typeface="Verdana" pitchFamily="34" charset="0"/>
                <a:ea typeface="Verdana" pitchFamily="34" charset="0"/>
              </a:rPr>
              <a:t>operación </a:t>
            </a:r>
            <a:r>
              <a:rPr lang="es-MX" sz="1400" b="1" dirty="0">
                <a:latin typeface="Verdana" pitchFamily="34" charset="0"/>
                <a:ea typeface="Verdana" pitchFamily="34" charset="0"/>
              </a:rPr>
              <a:t>el Sistema Integral de Control, Organización, Reporte y Seguimiento de Contraloría Ciudadana en SEFIPLAN (SICORS), </a:t>
            </a:r>
            <a:r>
              <a:rPr lang="es-MX" sz="1400" dirty="0">
                <a:latin typeface="Verdana" pitchFamily="34" charset="0"/>
                <a:ea typeface="Verdana" pitchFamily="34" charset="0"/>
              </a:rPr>
              <a:t>implementado como una herramienta de automatización de la información para simplificar procedimientos, coadyuvar al cumplimiento de resultados, solventar evaluaciones y auditorías y fomentar la transparencia y difusión de la participación ciudadana en el Estado de Veracruz. </a:t>
            </a:r>
            <a:endParaRPr lang="es-MX" sz="1400" dirty="0" smtClean="0">
              <a:latin typeface="Verdana" pitchFamily="34" charset="0"/>
              <a:ea typeface="Verdana" pitchFamily="34" charset="0"/>
            </a:endParaRP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Por lo que es el Sistema oficial para emitir los Formatos solicitados en la Guía. </a:t>
            </a:r>
            <a:endParaRPr lang="es-MX" sz="1400" b="1" u="sng" dirty="0">
              <a:latin typeface="Verdana" pitchFamily="34" charset="0"/>
              <a:ea typeface="Verdana" pitchFamily="34" charset="0"/>
            </a:endParaRPr>
          </a:p>
        </p:txBody>
      </p:sp>
      <p:pic>
        <p:nvPicPr>
          <p:cNvPr id="8" name="7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1581150"/>
            <a:ext cx="4471939" cy="3752849"/>
          </a:xfrm>
          <a:prstGeom prst="rect">
            <a:avLst/>
          </a:prstGeom>
          <a:ln>
            <a:noFill/>
          </a:ln>
          <a:effectLst>
            <a:outerShdw blurRad="292100" dist="139700" dir="2700000" algn="tl" rotWithShape="0">
              <a:srgbClr val="333333">
                <a:alpha val="65000"/>
              </a:srgbClr>
            </a:outerShdw>
          </a:effectLst>
        </p:spPr>
      </p:pic>
      <p:sp>
        <p:nvSpPr>
          <p:cNvPr id="10" name="9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35</a:t>
            </a:fld>
            <a:endParaRPr lang="es-MX">
              <a:solidFill>
                <a:prstClr val="black">
                  <a:tint val="75000"/>
                </a:prstClr>
              </a:solidFill>
            </a:endParaRPr>
          </a:p>
        </p:txBody>
      </p:sp>
    </p:spTree>
    <p:extLst>
      <p:ext uri="{BB962C8B-B14F-4D97-AF65-F5344CB8AC3E}">
        <p14:creationId xmlns:p14="http://schemas.microsoft.com/office/powerpoint/2010/main" val="2827776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IX. Registro de solicitudes y percepción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39479" y="1390378"/>
            <a:ext cx="8402596" cy="3108543"/>
          </a:xfrm>
          <a:prstGeom prst="rect">
            <a:avLst/>
          </a:prstGeom>
        </p:spPr>
        <p:txBody>
          <a:bodyPr wrap="square">
            <a:spAutoFit/>
          </a:bodyPr>
          <a:lstStyle/>
          <a:p>
            <a:r>
              <a:rPr lang="es-MX" sz="1400" b="1" dirty="0" smtClean="0">
                <a:latin typeface="Verdana" pitchFamily="34" charset="0"/>
                <a:ea typeface="Verdana" pitchFamily="34" charset="0"/>
              </a:rPr>
              <a:t>Objetivo del SICORS:</a:t>
            </a:r>
          </a:p>
          <a:p>
            <a:endParaRPr lang="es-MX" sz="1400" dirty="0">
              <a:latin typeface="Verdana" pitchFamily="34" charset="0"/>
              <a:ea typeface="Verdana" pitchFamily="34" charset="0"/>
            </a:endParaRPr>
          </a:p>
          <a:p>
            <a:pPr lvl="0" algn="just"/>
            <a:r>
              <a:rPr lang="es-MX" sz="1400" dirty="0">
                <a:latin typeface="Verdana" pitchFamily="34" charset="0"/>
                <a:ea typeface="Verdana" pitchFamily="34" charset="0"/>
              </a:rPr>
              <a:t>Implementar la digitalización en la operación de la Contraloría Ciudadana en la SEFIPLAN, a través del uso normado de esta herramienta tecnológica, concentrando de manera organizada, la información inmediata de sus pilares fundamentales: 1). Normatividad, 2). Operación, 3). Seguimiento y 4). Resultados; así como la Transversalización de la Transparencia y Redes Sociales, en los que se basa el Sistema, permitiendo ser un referente Estatal y Nacional en el desarrollo de un software  de este tipo, que impactará directamente en los resultados, evaluaciones, auditorías y la socialización a la ciudadanía de nuestros trabajos, marcando un acervo histórico en la SEFIPLAN. </a:t>
            </a:r>
            <a:endParaRPr lang="es-MX" sz="1400" dirty="0" smtClean="0">
              <a:latin typeface="Verdana" pitchFamily="34" charset="0"/>
              <a:ea typeface="Verdana" pitchFamily="34" charset="0"/>
            </a:endParaRPr>
          </a:p>
          <a:p>
            <a:pPr lvl="0" algn="just"/>
            <a:endParaRPr lang="es-MX" sz="1400" dirty="0">
              <a:latin typeface="Verdana" pitchFamily="34" charset="0"/>
              <a:ea typeface="Verdana" pitchFamily="34" charset="0"/>
            </a:endParaRPr>
          </a:p>
          <a:p>
            <a:pPr lvl="0" algn="just"/>
            <a:r>
              <a:rPr lang="es-MX" sz="1400" b="1" dirty="0" smtClean="0">
                <a:latin typeface="Verdana" pitchFamily="34" charset="0"/>
                <a:ea typeface="Verdana" pitchFamily="34" charset="0"/>
              </a:rPr>
              <a:t>El Sistema en el que se registran las solicitudes y percepción ciudadana por parte de las Enlaces ESI, será el Mecanismo mediante el cual se elaborarán y emitirán los reportes establecidos en la Guía, bajo las directrices que la CGE señale.</a:t>
            </a:r>
            <a:endParaRPr lang="es-MX" sz="1400" b="1" dirty="0">
              <a:latin typeface="Verdana" pitchFamily="34" charset="0"/>
              <a:ea typeface="Verdana" pitchFamily="34" charset="0"/>
            </a:endParaRPr>
          </a:p>
        </p:txBody>
      </p:sp>
      <p:sp>
        <p:nvSpPr>
          <p:cNvPr id="10" name="9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36</a:t>
            </a:fld>
            <a:endParaRPr lang="es-MX">
              <a:solidFill>
                <a:prstClr val="black">
                  <a:tint val="75000"/>
                </a:prstClr>
              </a:solidFill>
            </a:endParaRPr>
          </a:p>
        </p:txBody>
      </p:sp>
    </p:spTree>
    <p:extLst>
      <p:ext uri="{BB962C8B-B14F-4D97-AF65-F5344CB8AC3E}">
        <p14:creationId xmlns:p14="http://schemas.microsoft.com/office/powerpoint/2010/main" val="2362318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IX. Registro de solicitudes y percepción ciudadana</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3" name="2 Rectángulo"/>
          <p:cNvSpPr/>
          <p:nvPr/>
        </p:nvSpPr>
        <p:spPr>
          <a:xfrm>
            <a:off x="439479" y="1390378"/>
            <a:ext cx="8402596" cy="2462213"/>
          </a:xfrm>
          <a:prstGeom prst="rect">
            <a:avLst/>
          </a:prstGeom>
        </p:spPr>
        <p:txBody>
          <a:bodyPr wrap="square">
            <a:spAutoFit/>
          </a:bodyPr>
          <a:lstStyle/>
          <a:p>
            <a:pPr algn="just"/>
            <a:r>
              <a:rPr lang="es-MX" sz="1400" dirty="0" smtClean="0">
                <a:latin typeface="Verdana" pitchFamily="34" charset="0"/>
                <a:ea typeface="Verdana" pitchFamily="34" charset="0"/>
              </a:rPr>
              <a:t>El Formato </a:t>
            </a:r>
            <a:r>
              <a:rPr lang="es-MX" sz="1400" b="1" dirty="0">
                <a:latin typeface="Verdana" pitchFamily="34" charset="0"/>
                <a:ea typeface="Verdana" pitchFamily="34" charset="0"/>
              </a:rPr>
              <a:t>FR-14 Detalle de Evaluación de Percepción de Calidad</a:t>
            </a:r>
            <a:r>
              <a:rPr lang="es-MX" sz="1400" dirty="0">
                <a:latin typeface="Verdana" pitchFamily="34" charset="0"/>
                <a:ea typeface="Verdana" pitchFamily="34" charset="0"/>
              </a:rPr>
              <a:t>, </a:t>
            </a:r>
            <a:r>
              <a:rPr lang="es-MX" sz="1400" dirty="0" smtClean="0">
                <a:latin typeface="Verdana" pitchFamily="34" charset="0"/>
                <a:ea typeface="Verdana" pitchFamily="34" charset="0"/>
              </a:rPr>
              <a:t>se </a:t>
            </a:r>
            <a:r>
              <a:rPr lang="es-MX" sz="1400" dirty="0">
                <a:latin typeface="Verdana" pitchFamily="34" charset="0"/>
                <a:ea typeface="Verdana" pitchFamily="34" charset="0"/>
              </a:rPr>
              <a:t>reportará como resultado del acto de apertura </a:t>
            </a:r>
            <a:r>
              <a:rPr lang="es-MX" sz="1400" dirty="0" smtClean="0">
                <a:latin typeface="Verdana" pitchFamily="34" charset="0"/>
                <a:ea typeface="Verdana" pitchFamily="34" charset="0"/>
              </a:rPr>
              <a:t>de </a:t>
            </a:r>
            <a:r>
              <a:rPr lang="es-MX" sz="1400" dirty="0">
                <a:latin typeface="Verdana" pitchFamily="34" charset="0"/>
                <a:ea typeface="Verdana" pitchFamily="34" charset="0"/>
              </a:rPr>
              <a:t>manera trimestral </a:t>
            </a:r>
            <a:r>
              <a:rPr lang="es-MX" sz="1400" dirty="0" smtClean="0">
                <a:latin typeface="Verdana" pitchFamily="34" charset="0"/>
                <a:ea typeface="Verdana" pitchFamily="34" charset="0"/>
              </a:rPr>
              <a:t>a </a:t>
            </a:r>
            <a:r>
              <a:rPr lang="es-MX" sz="1400" dirty="0">
                <a:latin typeface="Verdana" pitchFamily="34" charset="0"/>
                <a:ea typeface="Verdana" pitchFamily="34" charset="0"/>
              </a:rPr>
              <a:t>través de gráficos </a:t>
            </a:r>
            <a:r>
              <a:rPr lang="es-MX" sz="1400" dirty="0" smtClean="0">
                <a:latin typeface="Verdana" pitchFamily="34" charset="0"/>
                <a:ea typeface="Verdana" pitchFamily="34" charset="0"/>
              </a:rPr>
              <a:t>al Coordinador del SICI y Secretario Técnico del COCODI en la SEFIPLAN, para estar en posibilidades de  considerarlo </a:t>
            </a:r>
            <a:r>
              <a:rPr lang="es-MX" sz="1400" dirty="0">
                <a:latin typeface="Verdana" pitchFamily="34" charset="0"/>
                <a:ea typeface="Verdana" pitchFamily="34" charset="0"/>
              </a:rPr>
              <a:t>en el componente "</a:t>
            </a:r>
            <a:r>
              <a:rPr lang="es-MX" sz="1400" b="1" i="1" dirty="0">
                <a:latin typeface="Verdana" pitchFamily="34" charset="0"/>
                <a:ea typeface="Verdana" pitchFamily="34" charset="0"/>
              </a:rPr>
              <a:t>Evaluar las Áreas de oportunidad e Implementar la Mejora Continua</a:t>
            </a:r>
            <a:r>
              <a:rPr lang="es-MX" sz="1400" dirty="0">
                <a:latin typeface="Verdana" pitchFamily="34" charset="0"/>
                <a:ea typeface="Verdana" pitchFamily="34" charset="0"/>
              </a:rPr>
              <a:t>" en cumplimiento al Acuerdo por el que se emite el Sistema de Control Interno para las Dependencias y Entidades del Poder Ejecutivo del Estado de Veracruz, que se oficializó con fecha miércoles 08 de abril de 2020 mediante Gaceta Oficial, Órgano de Gobierno del Estado de Veracruz de Ignacio de la Llave No. Ext. 142, Tomo II, el martes 23 de junio del año </a:t>
            </a:r>
            <a:r>
              <a:rPr lang="es-MX" sz="1400" dirty="0" smtClean="0">
                <a:latin typeface="Verdana" pitchFamily="34" charset="0"/>
                <a:ea typeface="Verdana" pitchFamily="34" charset="0"/>
              </a:rPr>
              <a:t>2020.</a:t>
            </a:r>
          </a:p>
          <a:p>
            <a:pPr algn="just"/>
            <a:endParaRPr lang="es-MX" sz="1400" dirty="0">
              <a:latin typeface="Verdana" pitchFamily="34" charset="0"/>
              <a:ea typeface="Verdana" pitchFamily="34" charset="0"/>
            </a:endParaRPr>
          </a:p>
          <a:p>
            <a:pPr algn="just"/>
            <a:endParaRPr lang="es-MX" sz="1400" u="sng" dirty="0">
              <a:latin typeface="Verdana" pitchFamily="34" charset="0"/>
              <a:ea typeface="Verdana" pitchFamily="34"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37</a:t>
            </a:fld>
            <a:endParaRPr lang="es-MX">
              <a:solidFill>
                <a:prstClr val="black">
                  <a:tint val="75000"/>
                </a:prstClr>
              </a:solidFill>
            </a:endParaRPr>
          </a:p>
        </p:txBody>
      </p:sp>
    </p:spTree>
    <p:extLst>
      <p:ext uri="{BB962C8B-B14F-4D97-AF65-F5344CB8AC3E}">
        <p14:creationId xmlns:p14="http://schemas.microsoft.com/office/powerpoint/2010/main" val="27676351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a:bodyPr>
          <a:lstStyle/>
          <a:p>
            <a:pPr algn="l"/>
            <a:r>
              <a:rPr lang="es-MX" sz="3200" dirty="0" smtClean="0">
                <a:latin typeface="Verdana" panose="020B0604030504040204" pitchFamily="34" charset="0"/>
                <a:ea typeface="Verdana" panose="020B0604030504040204" pitchFamily="34" charset="0"/>
              </a:rPr>
              <a:t>X. Atención de solicitudes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graphicFrame>
        <p:nvGraphicFramePr>
          <p:cNvPr id="3" name="2 Diagrama"/>
          <p:cNvGraphicFramePr/>
          <p:nvPr>
            <p:extLst>
              <p:ext uri="{D42A27DB-BD31-4B8C-83A1-F6EECF244321}">
                <p14:modId xmlns:p14="http://schemas.microsoft.com/office/powerpoint/2010/main" val="3057493202"/>
              </p:ext>
            </p:extLst>
          </p:nvPr>
        </p:nvGraphicFramePr>
        <p:xfrm>
          <a:off x="838198" y="981075"/>
          <a:ext cx="7724777" cy="46101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8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38</a:t>
            </a:fld>
            <a:endParaRPr lang="es-MX">
              <a:solidFill>
                <a:prstClr val="black">
                  <a:tint val="75000"/>
                </a:prstClr>
              </a:solidFill>
            </a:endParaRPr>
          </a:p>
        </p:txBody>
      </p:sp>
    </p:spTree>
    <p:extLst>
      <p:ext uri="{BB962C8B-B14F-4D97-AF65-F5344CB8AC3E}">
        <p14:creationId xmlns:p14="http://schemas.microsoft.com/office/powerpoint/2010/main" val="7778618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a:bodyPr>
          <a:lstStyle/>
          <a:p>
            <a:pPr algn="l"/>
            <a:r>
              <a:rPr lang="es-MX" sz="3200" dirty="0" smtClean="0">
                <a:latin typeface="Verdana" panose="020B0604030504040204" pitchFamily="34" charset="0"/>
                <a:ea typeface="Verdana" panose="020B0604030504040204" pitchFamily="34" charset="0"/>
              </a:rPr>
              <a:t>X. Atención de solicitudes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4" name="3 Rectángulo"/>
          <p:cNvSpPr/>
          <p:nvPr/>
        </p:nvSpPr>
        <p:spPr>
          <a:xfrm>
            <a:off x="520995" y="1143703"/>
            <a:ext cx="8183525" cy="3785652"/>
          </a:xfrm>
          <a:prstGeom prst="rect">
            <a:avLst/>
          </a:prstGeom>
        </p:spPr>
        <p:txBody>
          <a:bodyPr wrap="square">
            <a:spAutoFit/>
          </a:bodyPr>
          <a:lstStyle/>
          <a:p>
            <a:pPr algn="just"/>
            <a:r>
              <a:rPr lang="es-MX" sz="1400" dirty="0" smtClean="0">
                <a:latin typeface="Verdana" pitchFamily="34" charset="0"/>
                <a:ea typeface="Verdana" pitchFamily="34" charset="0"/>
              </a:rPr>
              <a:t>En cumplimiento a la Guía en el numeral </a:t>
            </a:r>
            <a:r>
              <a:rPr lang="es-MX" sz="1400" b="1" dirty="0" smtClean="0">
                <a:latin typeface="Verdana" pitchFamily="34" charset="0"/>
                <a:ea typeface="Verdana" pitchFamily="34" charset="0"/>
              </a:rPr>
              <a:t>7.1. Elaboración </a:t>
            </a:r>
            <a:r>
              <a:rPr lang="es-MX" sz="1400" b="1" dirty="0">
                <a:latin typeface="Verdana" pitchFamily="34" charset="0"/>
                <a:ea typeface="Verdana" pitchFamily="34" charset="0"/>
              </a:rPr>
              <a:t>de reporte </a:t>
            </a:r>
            <a:r>
              <a:rPr lang="es-MX" sz="1400" b="1" dirty="0" smtClean="0">
                <a:latin typeface="Verdana" pitchFamily="34" charset="0"/>
                <a:ea typeface="Verdana" pitchFamily="34" charset="0"/>
              </a:rPr>
              <a:t>de seguimiento </a:t>
            </a:r>
            <a:r>
              <a:rPr lang="es-MX" sz="1400" b="1" dirty="0">
                <a:latin typeface="Verdana" pitchFamily="34" charset="0"/>
                <a:ea typeface="Verdana" pitchFamily="34" charset="0"/>
              </a:rPr>
              <a:t>a </a:t>
            </a:r>
            <a:r>
              <a:rPr lang="es-MX" sz="1400" b="1" dirty="0" smtClean="0">
                <a:latin typeface="Verdana" pitchFamily="34" charset="0"/>
                <a:ea typeface="Verdana" pitchFamily="34" charset="0"/>
              </a:rPr>
              <a:t>solicitudes</a:t>
            </a:r>
            <a:r>
              <a:rPr lang="es-MX" sz="1400" dirty="0" smtClean="0">
                <a:latin typeface="Verdana" pitchFamily="34" charset="0"/>
                <a:ea typeface="Verdana" pitchFamily="34" charset="0"/>
              </a:rPr>
              <a:t>:</a:t>
            </a:r>
          </a:p>
          <a:p>
            <a:endParaRPr lang="es-MX" dirty="0" smtClean="0"/>
          </a:p>
          <a:p>
            <a:pPr algn="just"/>
            <a:r>
              <a:rPr lang="es-MX" dirty="0" smtClean="0"/>
              <a:t>«</a:t>
            </a:r>
            <a:r>
              <a:rPr lang="es-MX" sz="1400" i="1" dirty="0" smtClean="0">
                <a:latin typeface="Verdana" pitchFamily="34" charset="0"/>
                <a:ea typeface="Verdana" pitchFamily="34" charset="0"/>
              </a:rPr>
              <a:t>El </a:t>
            </a:r>
            <a:r>
              <a:rPr lang="es-MX" sz="1400" i="1" dirty="0">
                <a:latin typeface="Verdana" pitchFamily="34" charset="0"/>
                <a:ea typeface="Verdana" pitchFamily="34" charset="0"/>
              </a:rPr>
              <a:t>Enlace Institucional canalizará las solicitudes captadas a las áreas correspondientes, que de acuerdo con sus atribuciones y funciones darán atención a las mismas. El Enlace Institucional, por tanto, a partir de la entrega deberá dar seguimiento y llevar el control del estado que guardan las gestiones de atención, hasta su conclusión, solicitando las evidencias que lo demuestren. Para lo anterior se apoyará del formato FR-15-Estado de atención de solicitudes, en el cual registrará, entre otros datos, el estado que guardan las solicitudes captadas en el Actos de Apertura de sobres. Los diferentes estados que pueden tener son: </a:t>
            </a:r>
            <a:endParaRPr lang="es-MX" sz="1400" i="1" dirty="0" smtClean="0">
              <a:latin typeface="Verdana" pitchFamily="34" charset="0"/>
              <a:ea typeface="Verdana" pitchFamily="34" charset="0"/>
            </a:endParaRPr>
          </a:p>
          <a:p>
            <a:pPr algn="just"/>
            <a:r>
              <a:rPr lang="es-MX" sz="1400" i="1" dirty="0" smtClean="0">
                <a:latin typeface="Verdana" pitchFamily="34" charset="0"/>
                <a:ea typeface="Verdana" pitchFamily="34" charset="0"/>
              </a:rPr>
              <a:t>• </a:t>
            </a:r>
            <a:r>
              <a:rPr lang="es-MX" sz="1400" i="1" dirty="0">
                <a:latin typeface="Verdana" pitchFamily="34" charset="0"/>
                <a:ea typeface="Verdana" pitchFamily="34" charset="0"/>
              </a:rPr>
              <a:t>NO INICIADAS, aquellas solicitudes que aún no han sido turnadas a las áreas correspondientes para su atención. </a:t>
            </a:r>
            <a:endParaRPr lang="es-MX" sz="1400" i="1" dirty="0" smtClean="0">
              <a:latin typeface="Verdana" pitchFamily="34" charset="0"/>
              <a:ea typeface="Verdana" pitchFamily="34" charset="0"/>
            </a:endParaRPr>
          </a:p>
          <a:p>
            <a:pPr algn="just"/>
            <a:r>
              <a:rPr lang="es-MX" sz="1400" i="1" dirty="0" smtClean="0">
                <a:latin typeface="Verdana" pitchFamily="34" charset="0"/>
                <a:ea typeface="Verdana" pitchFamily="34" charset="0"/>
              </a:rPr>
              <a:t>• </a:t>
            </a:r>
            <a:r>
              <a:rPr lang="es-MX" sz="1400" i="1" dirty="0">
                <a:latin typeface="Verdana" pitchFamily="34" charset="0"/>
                <a:ea typeface="Verdana" pitchFamily="34" charset="0"/>
              </a:rPr>
              <a:t>EN PROCESO, son las solitudes turnadas a las áreas y que se encuentran en proceso de atención. </a:t>
            </a:r>
            <a:endParaRPr lang="es-MX" sz="1400" i="1" dirty="0" smtClean="0">
              <a:latin typeface="Verdana" pitchFamily="34" charset="0"/>
              <a:ea typeface="Verdana" pitchFamily="34" charset="0"/>
            </a:endParaRPr>
          </a:p>
          <a:p>
            <a:pPr algn="just"/>
            <a:r>
              <a:rPr lang="es-MX" sz="1400" i="1" dirty="0" smtClean="0">
                <a:latin typeface="Verdana" pitchFamily="34" charset="0"/>
                <a:ea typeface="Verdana" pitchFamily="34" charset="0"/>
              </a:rPr>
              <a:t>• </a:t>
            </a:r>
            <a:r>
              <a:rPr lang="es-MX" sz="1400" i="1" dirty="0">
                <a:latin typeface="Verdana" pitchFamily="34" charset="0"/>
                <a:ea typeface="Verdana" pitchFamily="34" charset="0"/>
              </a:rPr>
              <a:t>CONCLUIDAS, aquellas que han recibido las gestiones necesarias para su cierre. </a:t>
            </a:r>
          </a:p>
        </p:txBody>
      </p:sp>
      <p:sp>
        <p:nvSpPr>
          <p:cNvPr id="9" name="8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39</a:t>
            </a:fld>
            <a:endParaRPr lang="es-MX">
              <a:solidFill>
                <a:prstClr val="black">
                  <a:tint val="75000"/>
                </a:prstClr>
              </a:solidFill>
            </a:endParaRPr>
          </a:p>
        </p:txBody>
      </p:sp>
    </p:spTree>
    <p:extLst>
      <p:ext uri="{BB962C8B-B14F-4D97-AF65-F5344CB8AC3E}">
        <p14:creationId xmlns:p14="http://schemas.microsoft.com/office/powerpoint/2010/main" val="1535313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6" y="119362"/>
            <a:ext cx="8609163" cy="682894"/>
          </a:xfrm>
        </p:spPr>
        <p:txBody>
          <a:bodyPr>
            <a:normAutofit fontScale="90000"/>
          </a:bodyPr>
          <a:lstStyle/>
          <a:p>
            <a:pPr algn="l"/>
            <a:r>
              <a:rPr lang="es-MX" sz="3200" dirty="0" smtClean="0">
                <a:latin typeface="Verdana" panose="020B0604030504040204" pitchFamily="34" charset="0"/>
                <a:ea typeface="Verdana" panose="020B0604030504040204" pitchFamily="34" charset="0"/>
              </a:rPr>
              <a:t>Directorio de Funcionarios para la operación</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1 Rectángulo"/>
          <p:cNvSpPr>
            <a:spLocks noChangeArrowheads="1"/>
          </p:cNvSpPr>
          <p:nvPr/>
        </p:nvSpPr>
        <p:spPr bwMode="auto">
          <a:xfrm>
            <a:off x="892175" y="865306"/>
            <a:ext cx="741045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MX" sz="800" b="1" dirty="0" smtClean="0">
                <a:latin typeface="Verdana" pitchFamily="34" charset="0"/>
                <a:ea typeface="Verdana" pitchFamily="34" charset="0"/>
              </a:rPr>
              <a:t> SECRETARÍA DE FINANZAS Y PLANEACIÓN</a:t>
            </a:r>
            <a:endParaRPr lang="es-MX" altLang="es-MX" sz="800" b="1" dirty="0" smtClean="0">
              <a:latin typeface="Verdana" pitchFamily="34" charset="0"/>
              <a:ea typeface="Verdana" pitchFamily="34" charset="0"/>
            </a:endParaRPr>
          </a:p>
          <a:p>
            <a:pPr algn="ctr"/>
            <a:r>
              <a:rPr lang="es-ES" altLang="es-MX" sz="800" b="1"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Mtro. José Luis Lima Franco</a:t>
            </a: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Secretario de Finanzas y Planeación</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u="sng" dirty="0">
                <a:latin typeface="Verdana" pitchFamily="34" charset="0"/>
                <a:ea typeface="Verdana" pitchFamily="34" charset="0"/>
              </a:rPr>
              <a:t>Subsecretaría de Planeación:</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Lic. Vladimir Cruz Acosta</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Subsecretario de Planeación y Enlace Institucional </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Lic. Luis Manuel Salazar Díaz</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Director General del Sistema Estatal de Planeación y Apoyo del Enlace Institucional </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Dr. Job Hernández Rodríguez</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Subdirector de Enlace para Evaluaciones a Fondos Federales</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MGC. Mario Alfredo Baez Hernández</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Coordinador Logístico de la Evaluación a Fondos Federales</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LAE. María Yanina Juanita Mendoza Bronca</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Jefa de Departamento de Seguimiento de Evaluaciones a Fondos Federales </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Lic. María Guadalupe Romero Domínguez</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Analista Administrativo y Enlace ESI</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Lic. Enedina Barrenechea Domínguez</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Analista Administrativo y Enlace ESI</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Lic. Dalia Ayme Maya Ortega</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Analista Administrativo y Enlace ESI</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Lic. María Luisa Ramírez </a:t>
            </a:r>
            <a:r>
              <a:rPr lang="es-ES" altLang="es-MX" sz="800" b="1" dirty="0" err="1">
                <a:latin typeface="Verdana" pitchFamily="34" charset="0"/>
                <a:ea typeface="Verdana" pitchFamily="34" charset="0"/>
              </a:rPr>
              <a:t>Ramírez</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Analista Administrativo y Enlace ESI</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LCP. Javier García Avendaño</a:t>
            </a:r>
            <a:endParaRPr lang="es-MX" altLang="es-MX" sz="800" dirty="0">
              <a:latin typeface="Verdana" pitchFamily="34" charset="0"/>
              <a:ea typeface="Verdana" pitchFamily="34" charset="0"/>
            </a:endParaRPr>
          </a:p>
          <a:p>
            <a:pPr algn="ctr"/>
            <a:r>
              <a:rPr lang="es-ES" altLang="es-MX" sz="800" dirty="0">
                <a:latin typeface="Verdana" pitchFamily="34" charset="0"/>
                <a:ea typeface="Verdana" pitchFamily="34" charset="0"/>
              </a:rPr>
              <a:t>Analista Administrativo y Coordinador del </a:t>
            </a:r>
            <a:r>
              <a:rPr lang="es-ES" altLang="es-MX" sz="800" dirty="0" smtClean="0">
                <a:latin typeface="Verdana" pitchFamily="34" charset="0"/>
                <a:ea typeface="Verdana" pitchFamily="34" charset="0"/>
              </a:rPr>
              <a:t>SICORS</a:t>
            </a:r>
          </a:p>
          <a:p>
            <a:pPr algn="ctr"/>
            <a:endParaRPr lang="es-ES" altLang="es-MX" sz="800" dirty="0">
              <a:latin typeface="Verdana" pitchFamily="34" charset="0"/>
              <a:ea typeface="Verdana" pitchFamily="34" charset="0"/>
            </a:endParaRPr>
          </a:p>
          <a:p>
            <a:pPr algn="ctr"/>
            <a:r>
              <a:rPr lang="es-ES" altLang="es-MX" sz="800" b="1" dirty="0">
                <a:latin typeface="Verdana" pitchFamily="34" charset="0"/>
                <a:ea typeface="Verdana" pitchFamily="34" charset="0"/>
              </a:rPr>
              <a:t>Lic. Víctor Hugo </a:t>
            </a:r>
            <a:r>
              <a:rPr lang="es-ES" altLang="es-MX" sz="800" b="1" dirty="0" smtClean="0">
                <a:latin typeface="Verdana" pitchFamily="34" charset="0"/>
                <a:ea typeface="Verdana" pitchFamily="34" charset="0"/>
              </a:rPr>
              <a:t>Pavón Álvarez</a:t>
            </a:r>
            <a:endParaRPr lang="es-ES" altLang="es-MX" sz="800" b="1" dirty="0">
              <a:latin typeface="Verdana" pitchFamily="34" charset="0"/>
              <a:ea typeface="Verdana" pitchFamily="34" charset="0"/>
            </a:endParaRPr>
          </a:p>
          <a:p>
            <a:pPr algn="ctr"/>
            <a:r>
              <a:rPr lang="es-ES" altLang="es-MX" sz="800" dirty="0">
                <a:latin typeface="Verdana" pitchFamily="34" charset="0"/>
                <a:ea typeface="Verdana" pitchFamily="34" charset="0"/>
              </a:rPr>
              <a:t>Analista Administrativo y Apoyo en Redes Sociales</a:t>
            </a:r>
            <a:endParaRPr lang="es-MX" altLang="es-MX" sz="800" dirty="0">
              <a:latin typeface="Verdana" pitchFamily="34" charset="0"/>
              <a:ea typeface="Verdana" pitchFamily="34" charset="0"/>
            </a:endParaRPr>
          </a:p>
          <a:p>
            <a:r>
              <a:rPr lang="es-ES" altLang="es-MX" dirty="0"/>
              <a:t> </a:t>
            </a:r>
            <a:endParaRPr lang="es-MX" altLang="es-MX" dirty="0"/>
          </a:p>
          <a:p>
            <a:r>
              <a:rPr lang="es-ES" altLang="es-MX" dirty="0"/>
              <a:t> </a:t>
            </a:r>
            <a:endParaRPr lang="es-MX" altLang="es-MX" dirty="0"/>
          </a:p>
        </p:txBody>
      </p:sp>
      <p:sp>
        <p:nvSpPr>
          <p:cNvPr id="10" name="9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a:t>
            </a:fld>
            <a:endParaRPr lang="es-MX">
              <a:solidFill>
                <a:prstClr val="black">
                  <a:tint val="75000"/>
                </a:prstClr>
              </a:solidFill>
            </a:endParaRPr>
          </a:p>
        </p:txBody>
      </p:sp>
    </p:spTree>
    <p:extLst>
      <p:ext uri="{BB962C8B-B14F-4D97-AF65-F5344CB8AC3E}">
        <p14:creationId xmlns:p14="http://schemas.microsoft.com/office/powerpoint/2010/main" val="796147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a:bodyPr>
          <a:lstStyle/>
          <a:p>
            <a:pPr algn="l"/>
            <a:r>
              <a:rPr lang="es-MX" sz="3200" dirty="0" smtClean="0">
                <a:latin typeface="Verdana" panose="020B0604030504040204" pitchFamily="34" charset="0"/>
                <a:ea typeface="Verdana" panose="020B0604030504040204" pitchFamily="34" charset="0"/>
              </a:rPr>
              <a:t>X. Atención de solicitudes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4" name="3 Rectángulo"/>
          <p:cNvSpPr/>
          <p:nvPr/>
        </p:nvSpPr>
        <p:spPr>
          <a:xfrm>
            <a:off x="520995" y="1143703"/>
            <a:ext cx="8183525" cy="4678204"/>
          </a:xfrm>
          <a:prstGeom prst="rect">
            <a:avLst/>
          </a:prstGeom>
        </p:spPr>
        <p:txBody>
          <a:bodyPr wrap="square">
            <a:spAutoFit/>
          </a:bodyPr>
          <a:lstStyle/>
          <a:p>
            <a:pPr algn="just"/>
            <a:r>
              <a:rPr lang="es-MX" sz="1000" i="1" dirty="0" smtClean="0">
                <a:latin typeface="Verdana" pitchFamily="34" charset="0"/>
                <a:ea typeface="Verdana" pitchFamily="34" charset="0"/>
              </a:rPr>
              <a:t>Para </a:t>
            </a:r>
            <a:r>
              <a:rPr lang="es-MX" sz="1000" i="1" dirty="0">
                <a:latin typeface="Verdana" pitchFamily="34" charset="0"/>
                <a:ea typeface="Verdana" pitchFamily="34" charset="0"/>
              </a:rPr>
              <a:t>considerar que una solicitud puede considerarse como CONCLUIDA, debe cumplirse con lo siguiente: • En el caso de Reconocimientos, bastará con hacer de conocimiento oficial al área administrativa valorada con los detalles contenidos en el documento. No es necesario una respuesta del área a la que se le canalizó el reconocimiento, pero si agradecer al Comité por su expresión. • Para las Sugerencias, deberá contarse con la evidencia de la canalización al área administrativa correspondiente. No es necesario una respuesta del área a la que se canalizó la sugerencia, no hay obligación de respuesta positiva, sin embargo, se debe agradecer al Comité, manifestando que se evaluará y de ser posible implementará la propuesta para modificar, alterar o mejorar el trámite, servicio, obra o apoyo entregado. • En el caso de las Peticiones, no hay obligación de respuesta positiva, sin embargo, deberá existir evidencia de envío al área responsable de su atención, y de la respuesta formal por parte de ésta, afirmativa o negativa, y notificar al Comité de dicha respuesta. • Finalmente, para las Quejas y Denuncias, es necesario que el OIC notifique al Enlace Institucional, en un plazo que no exceda de 15 días hábiles a partir del acto de apertura, si el documento cuenta o no con los elementos necesarios de tiempo, modo y lugar, para iniciar un expediente de investigación respecto al acto u omisión denunciado. En el caso de no contar con lo necesario, el OIC deberá mencionar en su oficio los elementos que hicieron falta, con el objeto de retroalimentar al Comité al respecto. En </a:t>
            </a:r>
            <a:r>
              <a:rPr lang="es-MX" sz="1000" i="1" dirty="0" smtClean="0">
                <a:latin typeface="Verdana" pitchFamily="34" charset="0"/>
                <a:ea typeface="Verdana" pitchFamily="34" charset="0"/>
              </a:rPr>
              <a:t>caso de </a:t>
            </a:r>
            <a:r>
              <a:rPr lang="es-MX" sz="1000" i="1" dirty="0">
                <a:latin typeface="Verdana" pitchFamily="34" charset="0"/>
                <a:ea typeface="Verdana" pitchFamily="34" charset="0"/>
              </a:rPr>
              <a:t>contar con los elementos para iniciar una carpeta de investigación, el OIC deberá hacerlo </a:t>
            </a:r>
            <a:r>
              <a:rPr lang="es-MX" sz="1000" i="1" dirty="0" smtClean="0">
                <a:latin typeface="Verdana" pitchFamily="34" charset="0"/>
                <a:ea typeface="Verdana" pitchFamily="34" charset="0"/>
              </a:rPr>
              <a:t>del conocimiento </a:t>
            </a:r>
            <a:r>
              <a:rPr lang="es-MX" sz="1000" i="1" dirty="0">
                <a:latin typeface="Verdana" pitchFamily="34" charset="0"/>
                <a:ea typeface="Verdana" pitchFamily="34" charset="0"/>
              </a:rPr>
              <a:t>del Enlace mediante oficio anexando el folio de expediente de investigación, para </a:t>
            </a:r>
            <a:r>
              <a:rPr lang="es-MX" sz="1000" i="1" dirty="0" smtClean="0">
                <a:latin typeface="Verdana" pitchFamily="34" charset="0"/>
                <a:ea typeface="Verdana" pitchFamily="34" charset="0"/>
              </a:rPr>
              <a:t>estar en </a:t>
            </a:r>
            <a:r>
              <a:rPr lang="es-MX" sz="1000" i="1" dirty="0">
                <a:latin typeface="Verdana" pitchFamily="34" charset="0"/>
                <a:ea typeface="Verdana" pitchFamily="34" charset="0"/>
              </a:rPr>
              <a:t>posibilidad de notificar al Comité y al ciudadano que desee dar seguimiento a su denuncia. oficio los elementos que hicieron falta, con el objeto de retroalimentar al Comité al respecto. En </a:t>
            </a:r>
            <a:r>
              <a:rPr lang="es-MX" sz="1000" i="1" dirty="0" smtClean="0">
                <a:latin typeface="Verdana" pitchFamily="34" charset="0"/>
                <a:ea typeface="Verdana" pitchFamily="34" charset="0"/>
              </a:rPr>
              <a:t>caso de </a:t>
            </a:r>
            <a:r>
              <a:rPr lang="es-MX" sz="1000" i="1" dirty="0">
                <a:latin typeface="Verdana" pitchFamily="34" charset="0"/>
                <a:ea typeface="Verdana" pitchFamily="34" charset="0"/>
              </a:rPr>
              <a:t>contar con los elementos para iniciar una carpeta de investigación, el OIC deberá hacerlo </a:t>
            </a:r>
            <a:r>
              <a:rPr lang="es-MX" sz="1000" i="1" dirty="0" smtClean="0">
                <a:latin typeface="Verdana" pitchFamily="34" charset="0"/>
                <a:ea typeface="Verdana" pitchFamily="34" charset="0"/>
              </a:rPr>
              <a:t>del conocimiento </a:t>
            </a:r>
            <a:r>
              <a:rPr lang="es-MX" sz="1000" i="1" dirty="0">
                <a:latin typeface="Verdana" pitchFamily="34" charset="0"/>
                <a:ea typeface="Verdana" pitchFamily="34" charset="0"/>
              </a:rPr>
              <a:t>del Enlace mediante oficio anexando el folio de expediente de investigación, para </a:t>
            </a:r>
            <a:r>
              <a:rPr lang="es-MX" sz="1000" i="1" dirty="0" smtClean="0">
                <a:latin typeface="Verdana" pitchFamily="34" charset="0"/>
                <a:ea typeface="Verdana" pitchFamily="34" charset="0"/>
              </a:rPr>
              <a:t>estar en </a:t>
            </a:r>
            <a:r>
              <a:rPr lang="es-MX" sz="1000" i="1" dirty="0">
                <a:latin typeface="Verdana" pitchFamily="34" charset="0"/>
                <a:ea typeface="Verdana" pitchFamily="34" charset="0"/>
              </a:rPr>
              <a:t>posibilidad de notificar al Comité y al ciudadano que desee dar seguimiento a su </a:t>
            </a:r>
            <a:r>
              <a:rPr lang="es-MX" sz="1000" i="1" dirty="0" smtClean="0">
                <a:latin typeface="Verdana" pitchFamily="34" charset="0"/>
                <a:ea typeface="Verdana" pitchFamily="34" charset="0"/>
              </a:rPr>
              <a:t>denuncia. </a:t>
            </a:r>
          </a:p>
          <a:p>
            <a:pPr algn="just"/>
            <a:endParaRPr lang="es-MX" sz="1000" i="1" dirty="0">
              <a:latin typeface="Verdana" pitchFamily="34" charset="0"/>
              <a:ea typeface="Verdana" pitchFamily="34" charset="0"/>
            </a:endParaRPr>
          </a:p>
          <a:p>
            <a:pPr algn="just"/>
            <a:r>
              <a:rPr lang="es-MX" sz="1400" i="1" dirty="0" smtClean="0">
                <a:latin typeface="Verdana" pitchFamily="34" charset="0"/>
                <a:ea typeface="Verdana" pitchFamily="34" charset="0"/>
              </a:rPr>
              <a:t>El </a:t>
            </a:r>
            <a:r>
              <a:rPr lang="es-MX" sz="1400" i="1" dirty="0">
                <a:latin typeface="Verdana" pitchFamily="34" charset="0"/>
                <a:ea typeface="Verdana" pitchFamily="34" charset="0"/>
              </a:rPr>
              <a:t>Enlace Institucional deberá presentar al OIC las evidencias documentales con las que se clasifican </a:t>
            </a:r>
            <a:r>
              <a:rPr lang="es-MX" sz="1400" i="1" dirty="0" smtClean="0">
                <a:latin typeface="Verdana" pitchFamily="34" charset="0"/>
                <a:ea typeface="Verdana" pitchFamily="34" charset="0"/>
              </a:rPr>
              <a:t>las solicitudes </a:t>
            </a:r>
            <a:r>
              <a:rPr lang="es-MX" sz="1400" i="1" dirty="0">
                <a:latin typeface="Verdana" pitchFamily="34" charset="0"/>
                <a:ea typeface="Verdana" pitchFamily="34" charset="0"/>
              </a:rPr>
              <a:t>como CERRADAS, así como las que se notifique al Comité la resolución de las </a:t>
            </a:r>
            <a:r>
              <a:rPr lang="es-MX" sz="1400" i="1" dirty="0" smtClean="0">
                <a:latin typeface="Verdana" pitchFamily="34" charset="0"/>
                <a:ea typeface="Verdana" pitchFamily="34" charset="0"/>
              </a:rPr>
              <a:t>mismas. Finalmente</a:t>
            </a:r>
            <a:r>
              <a:rPr lang="es-MX" sz="1400" i="1" dirty="0">
                <a:latin typeface="Verdana" pitchFamily="34" charset="0"/>
                <a:ea typeface="Verdana" pitchFamily="34" charset="0"/>
              </a:rPr>
              <a:t>, deberá </a:t>
            </a:r>
            <a:r>
              <a:rPr lang="es-MX" sz="1400" b="1" i="1" dirty="0">
                <a:latin typeface="Verdana" pitchFamily="34" charset="0"/>
                <a:ea typeface="Verdana" pitchFamily="34" charset="0"/>
              </a:rPr>
              <a:t>enviar vía correo electrónico a la SDAyPC a más tardar el último día hábil de </a:t>
            </a:r>
            <a:r>
              <a:rPr lang="es-MX" sz="1400" b="1" i="1" dirty="0" smtClean="0">
                <a:latin typeface="Verdana" pitchFamily="34" charset="0"/>
                <a:ea typeface="Verdana" pitchFamily="34" charset="0"/>
              </a:rPr>
              <a:t>cada mes</a:t>
            </a:r>
            <a:r>
              <a:rPr lang="es-MX" sz="1400" b="1" i="1" dirty="0">
                <a:latin typeface="Verdana" pitchFamily="34" charset="0"/>
                <a:ea typeface="Verdana" pitchFamily="34" charset="0"/>
              </a:rPr>
              <a:t>, el formato FR-15-Estado de atención de solicitudes, que contiene el concentrado con </a:t>
            </a:r>
            <a:r>
              <a:rPr lang="es-MX" sz="1400" b="1" i="1" dirty="0" smtClean="0">
                <a:latin typeface="Verdana" pitchFamily="34" charset="0"/>
                <a:ea typeface="Verdana" pitchFamily="34" charset="0"/>
              </a:rPr>
              <a:t>las solicitudes </a:t>
            </a:r>
            <a:r>
              <a:rPr lang="es-MX" sz="1400" b="1" i="1" dirty="0">
                <a:latin typeface="Verdana" pitchFamily="34" charset="0"/>
                <a:ea typeface="Verdana" pitchFamily="34" charset="0"/>
              </a:rPr>
              <a:t>y el estado que guardan, previa validación de evidencias por parte del </a:t>
            </a:r>
            <a:r>
              <a:rPr lang="es-MX" sz="1400" b="1" i="1" dirty="0" smtClean="0">
                <a:latin typeface="Verdana" pitchFamily="34" charset="0"/>
                <a:ea typeface="Verdana" pitchFamily="34" charset="0"/>
              </a:rPr>
              <a:t>OIC</a:t>
            </a:r>
            <a:r>
              <a:rPr lang="es-MX" sz="1400" i="1" dirty="0" smtClean="0">
                <a:latin typeface="Verdana" pitchFamily="34" charset="0"/>
                <a:ea typeface="Verdana" pitchFamily="34" charset="0"/>
              </a:rPr>
              <a:t>».</a:t>
            </a:r>
          </a:p>
          <a:p>
            <a:pPr algn="just"/>
            <a:endParaRPr lang="es-MX" sz="1400" i="1" dirty="0">
              <a:latin typeface="Verdana" pitchFamily="34" charset="0"/>
              <a:ea typeface="Verdana" pitchFamily="34"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40</a:t>
            </a:fld>
            <a:endParaRPr lang="es-MX">
              <a:solidFill>
                <a:prstClr val="black">
                  <a:tint val="75000"/>
                </a:prstClr>
              </a:solidFill>
            </a:endParaRPr>
          </a:p>
        </p:txBody>
      </p:sp>
    </p:spTree>
    <p:extLst>
      <p:ext uri="{BB962C8B-B14F-4D97-AF65-F5344CB8AC3E}">
        <p14:creationId xmlns:p14="http://schemas.microsoft.com/office/powerpoint/2010/main" val="4709645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just"/>
            <a:r>
              <a:rPr lang="es-MX" sz="3200" dirty="0" smtClean="0">
                <a:latin typeface="Verdana" panose="020B0604030504040204" pitchFamily="34" charset="0"/>
                <a:ea typeface="Verdana" panose="020B0604030504040204" pitchFamily="34" charset="0"/>
              </a:rPr>
              <a:t>XI. Verificación a la operación de los Comités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41</a:t>
            </a:fld>
            <a:endParaRPr lang="es-MX">
              <a:solidFill>
                <a:prstClr val="black">
                  <a:tint val="75000"/>
                </a:prstClr>
              </a:solidFill>
            </a:endParaRPr>
          </a:p>
        </p:txBody>
      </p:sp>
      <p:sp>
        <p:nvSpPr>
          <p:cNvPr id="8" name="7 Rectángulo"/>
          <p:cNvSpPr/>
          <p:nvPr/>
        </p:nvSpPr>
        <p:spPr>
          <a:xfrm>
            <a:off x="457199" y="1333189"/>
            <a:ext cx="7899991" cy="4124206"/>
          </a:xfrm>
          <a:prstGeom prst="rect">
            <a:avLst/>
          </a:prstGeom>
        </p:spPr>
        <p:txBody>
          <a:bodyPr wrap="square">
            <a:spAutoFit/>
          </a:bodyPr>
          <a:lstStyle/>
          <a:p>
            <a:pPr algn="just"/>
            <a:r>
              <a:rPr lang="es-MX" dirty="0">
                <a:latin typeface="Verdana" pitchFamily="34" charset="0"/>
                <a:ea typeface="Verdana" pitchFamily="34" charset="0"/>
              </a:rPr>
              <a:t>En cumplimiento a la Guía en el numeral </a:t>
            </a:r>
            <a:r>
              <a:rPr lang="es-MX" b="1" dirty="0" smtClean="0">
                <a:latin typeface="Verdana" pitchFamily="34" charset="0"/>
                <a:ea typeface="Verdana" pitchFamily="34" charset="0"/>
              </a:rPr>
              <a:t>7.2</a:t>
            </a:r>
            <a:r>
              <a:rPr lang="es-MX" b="1" dirty="0">
                <a:latin typeface="Verdana" pitchFamily="34" charset="0"/>
                <a:ea typeface="Verdana" pitchFamily="34" charset="0"/>
              </a:rPr>
              <a:t>. Verificación del funcionamiento de los </a:t>
            </a:r>
            <a:r>
              <a:rPr lang="es-MX" b="1" dirty="0" smtClean="0">
                <a:latin typeface="Verdana" pitchFamily="34" charset="0"/>
                <a:ea typeface="Verdana" pitchFamily="34" charset="0"/>
              </a:rPr>
              <a:t>Comités</a:t>
            </a:r>
            <a:r>
              <a:rPr lang="es-MX" dirty="0" smtClean="0">
                <a:latin typeface="Verdana" pitchFamily="34" charset="0"/>
                <a:ea typeface="Verdana" pitchFamily="34" charset="0"/>
              </a:rPr>
              <a:t>:</a:t>
            </a:r>
          </a:p>
          <a:p>
            <a:pPr algn="just"/>
            <a:endParaRPr lang="es-MX" dirty="0">
              <a:latin typeface="Verdana" pitchFamily="34" charset="0"/>
              <a:ea typeface="Verdana" pitchFamily="34" charset="0"/>
            </a:endParaRPr>
          </a:p>
          <a:p>
            <a:pPr algn="just"/>
            <a:r>
              <a:rPr lang="es-MX" dirty="0" smtClean="0">
                <a:latin typeface="Verdana" pitchFamily="34" charset="0"/>
                <a:ea typeface="Verdana" pitchFamily="34" charset="0"/>
              </a:rPr>
              <a:t>«</a:t>
            </a:r>
            <a:r>
              <a:rPr lang="es-MX" sz="1400" i="1" dirty="0" smtClean="0">
                <a:latin typeface="Verdana" pitchFamily="34" charset="0"/>
                <a:ea typeface="Verdana" pitchFamily="34" charset="0"/>
              </a:rPr>
              <a:t>Los </a:t>
            </a:r>
            <a:r>
              <a:rPr lang="es-MX" sz="1400" i="1" dirty="0">
                <a:latin typeface="Verdana" pitchFamily="34" charset="0"/>
                <a:ea typeface="Verdana" pitchFamily="34" charset="0"/>
              </a:rPr>
              <a:t>Entes, a través del Enlace Institucional, verificarán lo relacionado con la constitución y </a:t>
            </a:r>
            <a:r>
              <a:rPr lang="es-MX" sz="1400" i="1" dirty="0" smtClean="0">
                <a:latin typeface="Verdana" pitchFamily="34" charset="0"/>
                <a:ea typeface="Verdana" pitchFamily="34" charset="0"/>
              </a:rPr>
              <a:t>operación de </a:t>
            </a:r>
            <a:r>
              <a:rPr lang="es-MX" sz="1400" i="1" dirty="0">
                <a:latin typeface="Verdana" pitchFamily="34" charset="0"/>
                <a:ea typeface="Verdana" pitchFamily="34" charset="0"/>
              </a:rPr>
              <a:t>los Comités vigentes, realizando entrevistas a miembros de los Comités, sobre los </a:t>
            </a:r>
            <a:r>
              <a:rPr lang="es-MX" sz="1400" i="1" dirty="0" smtClean="0">
                <a:latin typeface="Verdana" pitchFamily="34" charset="0"/>
                <a:ea typeface="Verdana" pitchFamily="34" charset="0"/>
              </a:rPr>
              <a:t>siguientes aspectos</a:t>
            </a:r>
            <a:r>
              <a:rPr lang="es-MX" sz="1400" i="1" dirty="0">
                <a:latin typeface="Verdana" pitchFamily="34" charset="0"/>
                <a:ea typeface="Verdana" pitchFamily="34" charset="0"/>
              </a:rPr>
              <a:t>:</a:t>
            </a:r>
          </a:p>
          <a:p>
            <a:pPr algn="just"/>
            <a:r>
              <a:rPr lang="es-MX" sz="1000" i="1" dirty="0">
                <a:latin typeface="Verdana" pitchFamily="34" charset="0"/>
                <a:ea typeface="Verdana" pitchFamily="34" charset="0"/>
              </a:rPr>
              <a:t>•</a:t>
            </a:r>
            <a:r>
              <a:rPr lang="es-MX" sz="1400" i="1" dirty="0">
                <a:latin typeface="Verdana" pitchFamily="34" charset="0"/>
                <a:ea typeface="Verdana" pitchFamily="34" charset="0"/>
              </a:rPr>
              <a:t> </a:t>
            </a:r>
            <a:r>
              <a:rPr lang="es-MX" sz="1000" i="1" dirty="0">
                <a:latin typeface="Verdana" pitchFamily="34" charset="0"/>
                <a:ea typeface="Verdana" pitchFamily="34" charset="0"/>
              </a:rPr>
              <a:t>Desarrollo de la Convocatoria y Constitución del Comité.</a:t>
            </a:r>
          </a:p>
          <a:p>
            <a:pPr algn="just"/>
            <a:r>
              <a:rPr lang="es-MX" sz="1000" i="1" dirty="0">
                <a:latin typeface="Verdana" pitchFamily="34" charset="0"/>
                <a:ea typeface="Verdana" pitchFamily="34" charset="0"/>
              </a:rPr>
              <a:t>• Capacitación a los integrantes.</a:t>
            </a:r>
          </a:p>
          <a:p>
            <a:pPr algn="just"/>
            <a:r>
              <a:rPr lang="es-MX" sz="1000" i="1" dirty="0">
                <a:latin typeface="Verdana" pitchFamily="34" charset="0"/>
                <a:ea typeface="Verdana" pitchFamily="34" charset="0"/>
              </a:rPr>
              <a:t>• Información, documentos y apoyos recibidos para el desarrollo de las actividades del Comité.</a:t>
            </a:r>
          </a:p>
          <a:p>
            <a:pPr algn="just"/>
            <a:r>
              <a:rPr lang="es-MX" sz="1000" i="1" dirty="0">
                <a:latin typeface="Verdana" pitchFamily="34" charset="0"/>
                <a:ea typeface="Verdana" pitchFamily="34" charset="0"/>
              </a:rPr>
              <a:t>• Entrega de registro del Comité y acreditaciones de cada integrante.</a:t>
            </a:r>
          </a:p>
          <a:p>
            <a:pPr algn="just"/>
            <a:r>
              <a:rPr lang="es-MX" sz="1000" i="1" dirty="0">
                <a:latin typeface="Verdana" pitchFamily="34" charset="0"/>
                <a:ea typeface="Verdana" pitchFamily="34" charset="0"/>
              </a:rPr>
              <a:t>• Atención recibida por parte del Ente en caso de dudas o problemáticas surgidas durante </a:t>
            </a:r>
            <a:r>
              <a:rPr lang="es-MX" sz="1000" i="1" dirty="0" smtClean="0">
                <a:latin typeface="Verdana" pitchFamily="34" charset="0"/>
                <a:ea typeface="Verdana" pitchFamily="34" charset="0"/>
              </a:rPr>
              <a:t>el desarrollo </a:t>
            </a:r>
            <a:r>
              <a:rPr lang="es-MX" sz="1000" i="1" dirty="0">
                <a:latin typeface="Verdana" pitchFamily="34" charset="0"/>
                <a:ea typeface="Verdana" pitchFamily="34" charset="0"/>
              </a:rPr>
              <a:t>de actividades del Comité.</a:t>
            </a:r>
          </a:p>
          <a:p>
            <a:pPr algn="just"/>
            <a:r>
              <a:rPr lang="es-MX" sz="1400" i="1" dirty="0">
                <a:latin typeface="Verdana" pitchFamily="34" charset="0"/>
                <a:ea typeface="Verdana" pitchFamily="34" charset="0"/>
              </a:rPr>
              <a:t>Dicha verificación se deberá realizar mediante entrevista personal o TIC´s, para lo cual se utilizará </a:t>
            </a:r>
            <a:r>
              <a:rPr lang="es-MX" sz="1400" i="1" dirty="0" smtClean="0">
                <a:latin typeface="Verdana" pitchFamily="34" charset="0"/>
                <a:ea typeface="Verdana" pitchFamily="34" charset="0"/>
              </a:rPr>
              <a:t>el formato </a:t>
            </a:r>
            <a:r>
              <a:rPr lang="es-MX" sz="1400" b="1" i="1" dirty="0">
                <a:latin typeface="Verdana" pitchFamily="34" charset="0"/>
                <a:ea typeface="Verdana" pitchFamily="34" charset="0"/>
              </a:rPr>
              <a:t>FR-16-Verificación del funcionamiento de comités</a:t>
            </a:r>
            <a:r>
              <a:rPr lang="es-MX" sz="1400" i="1" dirty="0">
                <a:latin typeface="Verdana" pitchFamily="34" charset="0"/>
                <a:ea typeface="Verdana" pitchFamily="34" charset="0"/>
              </a:rPr>
              <a:t>. Este formato será adoptable o </a:t>
            </a:r>
            <a:r>
              <a:rPr lang="es-MX" sz="1400" i="1" dirty="0" smtClean="0">
                <a:latin typeface="Verdana" pitchFamily="34" charset="0"/>
                <a:ea typeface="Verdana" pitchFamily="34" charset="0"/>
              </a:rPr>
              <a:t>adaptable a </a:t>
            </a:r>
            <a:r>
              <a:rPr lang="es-MX" sz="1400" i="1" dirty="0">
                <a:latin typeface="Verdana" pitchFamily="34" charset="0"/>
                <a:ea typeface="Verdana" pitchFamily="34" charset="0"/>
              </a:rPr>
              <a:t>la operación y/o necesidades del Ente, previa autorización de la SDAyPC para su uso</a:t>
            </a:r>
            <a:r>
              <a:rPr lang="es-MX" sz="1400" dirty="0" smtClean="0">
                <a:latin typeface="Verdana" pitchFamily="34" charset="0"/>
                <a:ea typeface="Verdana" pitchFamily="34" charset="0"/>
              </a:rPr>
              <a:t>.»</a:t>
            </a:r>
          </a:p>
          <a:p>
            <a:pPr algn="just"/>
            <a:endParaRPr lang="es-MX" sz="1400" dirty="0">
              <a:latin typeface="Verdana" pitchFamily="34" charset="0"/>
              <a:ea typeface="Verdana" pitchFamily="34" charset="0"/>
            </a:endParaRPr>
          </a:p>
          <a:p>
            <a:pPr algn="just"/>
            <a:r>
              <a:rPr lang="es-MX" sz="1400" b="1" dirty="0" smtClean="0">
                <a:latin typeface="Verdana" pitchFamily="34" charset="0"/>
                <a:ea typeface="Verdana" pitchFamily="34" charset="0"/>
              </a:rPr>
              <a:t>La meta del PAT 2023 es entregar 23 verificaciones de funcionamiento al OIC para su seguimiento</a:t>
            </a:r>
            <a:r>
              <a:rPr lang="es-MX" sz="1400" dirty="0" smtClean="0">
                <a:latin typeface="Verdana" pitchFamily="34" charset="0"/>
                <a:ea typeface="Verdana" pitchFamily="34" charset="0"/>
              </a:rPr>
              <a:t>.</a:t>
            </a:r>
            <a:endParaRPr lang="es-MX" sz="1400" dirty="0">
              <a:latin typeface="Verdana" pitchFamily="34" charset="0"/>
              <a:ea typeface="Verdana" pitchFamily="34" charset="0"/>
            </a:endParaRPr>
          </a:p>
        </p:txBody>
      </p:sp>
    </p:spTree>
    <p:extLst>
      <p:ext uri="{BB962C8B-B14F-4D97-AF65-F5344CB8AC3E}">
        <p14:creationId xmlns:p14="http://schemas.microsoft.com/office/powerpoint/2010/main" val="3019501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just"/>
            <a:r>
              <a:rPr lang="es-MX" sz="3200" dirty="0" smtClean="0">
                <a:latin typeface="Verdana" panose="020B0604030504040204" pitchFamily="34" charset="0"/>
                <a:ea typeface="Verdana" panose="020B0604030504040204" pitchFamily="34" charset="0"/>
              </a:rPr>
              <a:t>XII. Reuniones de seguimiento al Programa Anual de Trabajo</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42</a:t>
            </a:fld>
            <a:endParaRPr lang="es-MX">
              <a:solidFill>
                <a:prstClr val="black">
                  <a:tint val="75000"/>
                </a:prstClr>
              </a:solidFill>
            </a:endParaRPr>
          </a:p>
        </p:txBody>
      </p:sp>
      <p:sp>
        <p:nvSpPr>
          <p:cNvPr id="8" name="7 Rectángulo"/>
          <p:cNvSpPr/>
          <p:nvPr/>
        </p:nvSpPr>
        <p:spPr>
          <a:xfrm>
            <a:off x="478464" y="1393878"/>
            <a:ext cx="4476307" cy="4401205"/>
          </a:xfrm>
          <a:prstGeom prst="rect">
            <a:avLst/>
          </a:prstGeom>
        </p:spPr>
        <p:txBody>
          <a:bodyPr wrap="square">
            <a:spAutoFit/>
          </a:bodyPr>
          <a:lstStyle/>
          <a:p>
            <a:pPr algn="just"/>
            <a:r>
              <a:rPr lang="es-MX" sz="1400" dirty="0" smtClean="0">
                <a:latin typeface="Verdana" pitchFamily="34" charset="0"/>
                <a:ea typeface="Verdana" pitchFamily="34" charset="0"/>
              </a:rPr>
              <a:t>Las fechas establecidas para las </a:t>
            </a:r>
            <a:r>
              <a:rPr lang="es-MX" sz="1400" b="1" dirty="0" smtClean="0">
                <a:latin typeface="Verdana" pitchFamily="34" charset="0"/>
                <a:ea typeface="Verdana" pitchFamily="34" charset="0"/>
              </a:rPr>
              <a:t>doce reuniones de seguimiento </a:t>
            </a:r>
            <a:r>
              <a:rPr lang="es-MX" sz="1400" dirty="0" smtClean="0">
                <a:latin typeface="Verdana" pitchFamily="34" charset="0"/>
                <a:ea typeface="Verdana" pitchFamily="34" charset="0"/>
              </a:rPr>
              <a:t>que se efectuarán durante este año, obedecen a una calendarización establecida desde la Planeación del presente Programa. </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El PAT 2023 una vez autorizado </a:t>
            </a:r>
            <a:r>
              <a:rPr lang="es-MX" sz="1400" b="1" dirty="0" smtClean="0">
                <a:latin typeface="Verdana" pitchFamily="34" charset="0"/>
                <a:ea typeface="Verdana" pitchFamily="34" charset="0"/>
              </a:rPr>
              <a:t>oficializaremos con la CGE, OIC y representantes de las Subsecretarías de Planeación que participan, el envío del calendario a través de Oficio del Enlace Institucional, para que sean fijas las fechas de las reuniones en la Sala de Juntas de la Dirección General del Sistema Estatal de Planeación posterior al Acto de apertura de sobres</a:t>
            </a:r>
            <a:r>
              <a:rPr lang="es-MX" sz="1400" dirty="0" smtClean="0">
                <a:latin typeface="Verdana" pitchFamily="34" charset="0"/>
                <a:ea typeface="Verdana" pitchFamily="34" charset="0"/>
              </a:rPr>
              <a:t>.</a:t>
            </a:r>
          </a:p>
          <a:p>
            <a:pPr algn="just"/>
            <a:endParaRPr lang="es-MX" sz="1400" dirty="0">
              <a:latin typeface="Verdana" pitchFamily="34" charset="0"/>
              <a:ea typeface="Verdana" pitchFamily="34" charset="0"/>
            </a:endParaRPr>
          </a:p>
          <a:p>
            <a:pPr algn="just"/>
            <a:r>
              <a:rPr lang="es-MX" sz="1400" dirty="0">
                <a:latin typeface="Verdana" pitchFamily="34" charset="0"/>
                <a:ea typeface="Verdana" pitchFamily="34" charset="0"/>
              </a:rPr>
              <a:t>Solo cuando aplique cambio de fechas por factores externos a la programación, se notificará por escrito a los asistentes. </a:t>
            </a:r>
          </a:p>
        </p:txBody>
      </p:sp>
      <p:pic>
        <p:nvPicPr>
          <p:cNvPr id="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442" y="1219201"/>
            <a:ext cx="3494991" cy="440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384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fontScale="90000"/>
          </a:bodyPr>
          <a:lstStyle/>
          <a:p>
            <a:pPr algn="just"/>
            <a:r>
              <a:rPr lang="es-MX" sz="3200" dirty="0" smtClean="0">
                <a:latin typeface="Verdana" panose="020B0604030504040204" pitchFamily="34" charset="0"/>
                <a:ea typeface="Verdana" panose="020B0604030504040204" pitchFamily="34" charset="0"/>
              </a:rPr>
              <a:t>XII. Reuniones de seguimiento al Programa Anual de Trabajo</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43</a:t>
            </a:fld>
            <a:endParaRPr lang="es-MX">
              <a:solidFill>
                <a:prstClr val="black">
                  <a:tint val="75000"/>
                </a:prstClr>
              </a:solidFill>
            </a:endParaRPr>
          </a:p>
        </p:txBody>
      </p:sp>
      <p:sp>
        <p:nvSpPr>
          <p:cNvPr id="3" name="2 Rectángulo"/>
          <p:cNvSpPr/>
          <p:nvPr/>
        </p:nvSpPr>
        <p:spPr>
          <a:xfrm>
            <a:off x="439479" y="1305342"/>
            <a:ext cx="8009861" cy="3108543"/>
          </a:xfrm>
          <a:prstGeom prst="rect">
            <a:avLst/>
          </a:prstGeom>
        </p:spPr>
        <p:txBody>
          <a:bodyPr wrap="square">
            <a:spAutoFit/>
          </a:bodyPr>
          <a:lstStyle/>
          <a:p>
            <a:pPr algn="just"/>
            <a:r>
              <a:rPr lang="es-MX" sz="1400" dirty="0">
                <a:latin typeface="Verdana" pitchFamily="34" charset="0"/>
                <a:ea typeface="Verdana" pitchFamily="34" charset="0"/>
              </a:rPr>
              <a:t>El </a:t>
            </a:r>
            <a:r>
              <a:rPr lang="es-MX" sz="1400" b="1" dirty="0">
                <a:latin typeface="Verdana" pitchFamily="34" charset="0"/>
                <a:ea typeface="Verdana" pitchFamily="34" charset="0"/>
              </a:rPr>
              <a:t>objetivo </a:t>
            </a:r>
            <a:r>
              <a:rPr lang="es-MX" sz="1400" dirty="0">
                <a:latin typeface="Verdana" pitchFamily="34" charset="0"/>
                <a:ea typeface="Verdana" pitchFamily="34" charset="0"/>
              </a:rPr>
              <a:t>de las reuniones es conocer los avances cuantitativos y cualitativos del cumplimiento de las acciones implementadas en función de los tiempos de ejecución establecidos, así como plantear soluciones y acuerdos a las problemáticas y desviaciones a lo establecido en el </a:t>
            </a:r>
            <a:r>
              <a:rPr lang="es-MX" sz="1400" dirty="0" smtClean="0">
                <a:latin typeface="Verdana" pitchFamily="34" charset="0"/>
                <a:ea typeface="Verdana" pitchFamily="34" charset="0"/>
              </a:rPr>
              <a:t>PAT 2023. </a:t>
            </a:r>
          </a:p>
          <a:p>
            <a:pPr algn="just"/>
            <a:endParaRPr lang="es-MX" sz="1400" dirty="0">
              <a:latin typeface="Verdana" pitchFamily="34" charset="0"/>
              <a:ea typeface="Verdana" pitchFamily="34" charset="0"/>
            </a:endParaRPr>
          </a:p>
          <a:p>
            <a:pPr algn="just"/>
            <a:r>
              <a:rPr lang="es-MX" sz="1400" dirty="0" smtClean="0">
                <a:latin typeface="Verdana" pitchFamily="34" charset="0"/>
                <a:ea typeface="Verdana" pitchFamily="34" charset="0"/>
              </a:rPr>
              <a:t>Por lo que se realizará la elaboración </a:t>
            </a:r>
            <a:r>
              <a:rPr lang="es-MX" sz="1400" dirty="0">
                <a:latin typeface="Verdana" pitchFamily="34" charset="0"/>
                <a:ea typeface="Verdana" pitchFamily="34" charset="0"/>
              </a:rPr>
              <a:t>de un proyecto de minuta de trabajo a cargo del Ente, utilizando el formato </a:t>
            </a:r>
            <a:r>
              <a:rPr lang="es-MX" sz="1400" b="1" dirty="0">
                <a:latin typeface="Verdana" pitchFamily="34" charset="0"/>
                <a:ea typeface="Verdana" pitchFamily="34" charset="0"/>
              </a:rPr>
              <a:t>FR-17-Minuta de seguimiento al PAT</a:t>
            </a:r>
            <a:r>
              <a:rPr lang="es-MX" sz="1400" dirty="0">
                <a:latin typeface="Verdana" pitchFamily="34" charset="0"/>
                <a:ea typeface="Verdana" pitchFamily="34" charset="0"/>
              </a:rPr>
              <a:t>, la cual debe enviarse para revisión y firma de los participantes en un lapso que </a:t>
            </a:r>
            <a:r>
              <a:rPr lang="es-MX" sz="1400" b="1" dirty="0">
                <a:latin typeface="Verdana" pitchFamily="34" charset="0"/>
                <a:ea typeface="Verdana" pitchFamily="34" charset="0"/>
              </a:rPr>
              <a:t>no exceda de 10 días hábiles</a:t>
            </a:r>
            <a:r>
              <a:rPr lang="es-MX" sz="1400" dirty="0">
                <a:latin typeface="Verdana" pitchFamily="34" charset="0"/>
                <a:ea typeface="Verdana" pitchFamily="34" charset="0"/>
              </a:rPr>
              <a:t> posteriores a la ejecución de la reunión de seguimiento. </a:t>
            </a:r>
            <a:endParaRPr lang="es-MX" sz="1400" dirty="0" smtClean="0">
              <a:latin typeface="Verdana" pitchFamily="34" charset="0"/>
              <a:ea typeface="Verdana" pitchFamily="34" charset="0"/>
            </a:endParaRPr>
          </a:p>
          <a:p>
            <a:pPr algn="just"/>
            <a:endParaRPr lang="es-MX" sz="1400" dirty="0">
              <a:latin typeface="Verdana" pitchFamily="34" charset="0"/>
              <a:ea typeface="Verdana" pitchFamily="34" charset="0"/>
            </a:endParaRPr>
          </a:p>
          <a:p>
            <a:pPr algn="just"/>
            <a:r>
              <a:rPr lang="es-MX" sz="1400" b="1" u="sng" dirty="0" smtClean="0">
                <a:latin typeface="Verdana" pitchFamily="34" charset="0"/>
                <a:ea typeface="Verdana" pitchFamily="34" charset="0"/>
              </a:rPr>
              <a:t>Se requiere que los servidores públicos, -que </a:t>
            </a:r>
            <a:r>
              <a:rPr lang="es-MX" sz="1400" b="1" u="sng" dirty="0" err="1" smtClean="0">
                <a:latin typeface="Verdana" pitchFamily="34" charset="0"/>
                <a:ea typeface="Verdana" pitchFamily="34" charset="0"/>
              </a:rPr>
              <a:t>intervinen</a:t>
            </a:r>
            <a:r>
              <a:rPr lang="es-MX" sz="1400" b="1" u="sng" dirty="0" smtClean="0">
                <a:latin typeface="Verdana" pitchFamily="34" charset="0"/>
                <a:ea typeface="Verdana" pitchFamily="34" charset="0"/>
              </a:rPr>
              <a:t> en todas las partes del PAT 2023-, y que asisten a las reuniones de seguimiento puedan tomar decisiones para que los acuerdos que se celebren y estipulan en Minutas de Trabajo, se cumplan en tiempo y forma como fueron establecidos</a:t>
            </a:r>
            <a:r>
              <a:rPr lang="es-MX" sz="1400" dirty="0" smtClean="0">
                <a:latin typeface="Verdana" pitchFamily="34" charset="0"/>
                <a:ea typeface="Verdana" pitchFamily="34" charset="0"/>
              </a:rPr>
              <a:t>.</a:t>
            </a:r>
            <a:endParaRPr lang="es-MX" sz="1400" dirty="0">
              <a:latin typeface="Verdana" pitchFamily="34" charset="0"/>
              <a:ea typeface="Verdana" pitchFamily="34" charset="0"/>
            </a:endParaRPr>
          </a:p>
        </p:txBody>
      </p:sp>
    </p:spTree>
    <p:extLst>
      <p:ext uri="{BB962C8B-B14F-4D97-AF65-F5344CB8AC3E}">
        <p14:creationId xmlns:p14="http://schemas.microsoft.com/office/powerpoint/2010/main" val="1951575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a:bodyPr>
          <a:lstStyle/>
          <a:p>
            <a:pPr algn="l"/>
            <a:r>
              <a:rPr lang="es-MX" sz="3200" dirty="0" smtClean="0">
                <a:latin typeface="Verdana" panose="020B0604030504040204" pitchFamily="34" charset="0"/>
                <a:ea typeface="Verdana" panose="020B0604030504040204" pitchFamily="34" charset="0"/>
              </a:rPr>
              <a:t>XIII. Elaboración de informes y reportes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44</a:t>
            </a:fld>
            <a:endParaRPr lang="es-MX">
              <a:solidFill>
                <a:prstClr val="black">
                  <a:tint val="75000"/>
                </a:prstClr>
              </a:solidFill>
            </a:endParaRPr>
          </a:p>
        </p:txBody>
      </p:sp>
      <p:sp>
        <p:nvSpPr>
          <p:cNvPr id="8" name="7 Rectángulo"/>
          <p:cNvSpPr/>
          <p:nvPr/>
        </p:nvSpPr>
        <p:spPr>
          <a:xfrm>
            <a:off x="418214" y="1143703"/>
            <a:ext cx="8335926" cy="3539430"/>
          </a:xfrm>
          <a:prstGeom prst="rect">
            <a:avLst/>
          </a:prstGeom>
        </p:spPr>
        <p:txBody>
          <a:bodyPr wrap="square">
            <a:spAutoFit/>
          </a:bodyPr>
          <a:lstStyle/>
          <a:p>
            <a:pPr algn="just"/>
            <a:r>
              <a:rPr lang="es-MX" sz="1400" dirty="0" smtClean="0">
                <a:latin typeface="Verdana" pitchFamily="34" charset="0"/>
                <a:ea typeface="Verdana" pitchFamily="34" charset="0"/>
              </a:rPr>
              <a:t>En </a:t>
            </a:r>
            <a:r>
              <a:rPr lang="es-MX" sz="1400" dirty="0">
                <a:latin typeface="Verdana" pitchFamily="34" charset="0"/>
                <a:ea typeface="Verdana" pitchFamily="34" charset="0"/>
              </a:rPr>
              <a:t>cumplimiento a la Guía en </a:t>
            </a:r>
            <a:r>
              <a:rPr lang="es-MX" sz="1400" dirty="0" smtClean="0">
                <a:latin typeface="Verdana" pitchFamily="34" charset="0"/>
                <a:ea typeface="Verdana" pitchFamily="34" charset="0"/>
              </a:rPr>
              <a:t>los </a:t>
            </a:r>
            <a:r>
              <a:rPr lang="es-MX" sz="1400" dirty="0">
                <a:latin typeface="Verdana" pitchFamily="34" charset="0"/>
                <a:ea typeface="Verdana" pitchFamily="34" charset="0"/>
              </a:rPr>
              <a:t>numerales </a:t>
            </a:r>
            <a:r>
              <a:rPr lang="es-MX" sz="1400" b="1" dirty="0" smtClean="0">
                <a:latin typeface="Verdana" pitchFamily="34" charset="0"/>
                <a:ea typeface="Verdana" pitchFamily="34" charset="0"/>
              </a:rPr>
              <a:t>7.4. Elaboración </a:t>
            </a:r>
            <a:r>
              <a:rPr lang="es-MX" sz="1400" b="1" dirty="0">
                <a:latin typeface="Verdana" pitchFamily="34" charset="0"/>
                <a:ea typeface="Verdana" pitchFamily="34" charset="0"/>
              </a:rPr>
              <a:t>de reportes trimestrales </a:t>
            </a:r>
            <a:r>
              <a:rPr lang="es-MX" sz="1400" b="1" dirty="0" smtClean="0">
                <a:latin typeface="Verdana" pitchFamily="34" charset="0"/>
                <a:ea typeface="Verdana" pitchFamily="34" charset="0"/>
              </a:rPr>
              <a:t>y 7.5.Elaboración </a:t>
            </a:r>
            <a:r>
              <a:rPr lang="es-MX" sz="1400" b="1" dirty="0">
                <a:latin typeface="Verdana" pitchFamily="34" charset="0"/>
                <a:ea typeface="Verdana" pitchFamily="34" charset="0"/>
              </a:rPr>
              <a:t>de Informe </a:t>
            </a:r>
            <a:r>
              <a:rPr lang="es-MX" sz="1400" b="1" dirty="0" smtClean="0">
                <a:latin typeface="Verdana" pitchFamily="34" charset="0"/>
                <a:ea typeface="Verdana" pitchFamily="34" charset="0"/>
              </a:rPr>
              <a:t>Anual</a:t>
            </a:r>
            <a:r>
              <a:rPr lang="es-MX" sz="1400" dirty="0" smtClean="0">
                <a:latin typeface="Verdana" pitchFamily="34" charset="0"/>
                <a:ea typeface="Verdana" pitchFamily="34" charset="0"/>
              </a:rPr>
              <a:t>, se tienen los siguientes compromisos:</a:t>
            </a:r>
          </a:p>
          <a:p>
            <a:pPr algn="just"/>
            <a:endParaRPr lang="es-MX" sz="1400" dirty="0">
              <a:latin typeface="Verdana" pitchFamily="34" charset="0"/>
              <a:ea typeface="Verdana" pitchFamily="34" charset="0"/>
            </a:endParaRPr>
          </a:p>
          <a:p>
            <a:pPr marL="285750" indent="-285750" algn="just">
              <a:buFont typeface="Wingdings" pitchFamily="2" charset="2"/>
              <a:buChar char="Ø"/>
            </a:pPr>
            <a:r>
              <a:rPr lang="es-MX" sz="1400" dirty="0">
                <a:latin typeface="Verdana" pitchFamily="34" charset="0"/>
                <a:ea typeface="Verdana" pitchFamily="34" charset="0"/>
              </a:rPr>
              <a:t> </a:t>
            </a:r>
            <a:r>
              <a:rPr lang="es-MX" sz="1400" dirty="0" smtClean="0">
                <a:latin typeface="Verdana" pitchFamily="34" charset="0"/>
                <a:ea typeface="Verdana" pitchFamily="34" charset="0"/>
              </a:rPr>
              <a:t>Entregar de </a:t>
            </a:r>
            <a:r>
              <a:rPr lang="es-MX" sz="1400" dirty="0">
                <a:latin typeface="Verdana" pitchFamily="34" charset="0"/>
                <a:ea typeface="Verdana" pitchFamily="34" charset="0"/>
              </a:rPr>
              <a:t>manera trimestral los avances de las actividades de operación </a:t>
            </a:r>
            <a:r>
              <a:rPr lang="es-MX" sz="1400" dirty="0" smtClean="0">
                <a:latin typeface="Verdana" pitchFamily="34" charset="0"/>
                <a:ea typeface="Verdana" pitchFamily="34" charset="0"/>
              </a:rPr>
              <a:t>y verificación </a:t>
            </a:r>
            <a:r>
              <a:rPr lang="es-MX" sz="1400" dirty="0">
                <a:latin typeface="Verdana" pitchFamily="34" charset="0"/>
                <a:ea typeface="Verdana" pitchFamily="34" charset="0"/>
              </a:rPr>
              <a:t>de la Contraloría Ciudadana, establecidas en su Programa Anual de Trabajo, de la </a:t>
            </a:r>
            <a:r>
              <a:rPr lang="es-MX" sz="1400" dirty="0" smtClean="0">
                <a:latin typeface="Verdana" pitchFamily="34" charset="0"/>
                <a:ea typeface="Verdana" pitchFamily="34" charset="0"/>
              </a:rPr>
              <a:t>siguiente manera</a:t>
            </a:r>
            <a:r>
              <a:rPr lang="es-MX" sz="1400" dirty="0">
                <a:latin typeface="Verdana" pitchFamily="34" charset="0"/>
                <a:ea typeface="Verdana" pitchFamily="34" charset="0"/>
              </a:rPr>
              <a:t>: enero-marzo; abril-junio; julio-septiembre; octubre-diciembre, los cuales presentará al </a:t>
            </a:r>
            <a:r>
              <a:rPr lang="es-MX" sz="1400" dirty="0" smtClean="0">
                <a:latin typeface="Verdana" pitchFamily="34" charset="0"/>
                <a:ea typeface="Verdana" pitchFamily="34" charset="0"/>
              </a:rPr>
              <a:t>OIC para </a:t>
            </a:r>
            <a:r>
              <a:rPr lang="es-MX" sz="1400" dirty="0">
                <a:latin typeface="Verdana" pitchFamily="34" charset="0"/>
                <a:ea typeface="Verdana" pitchFamily="34" charset="0"/>
              </a:rPr>
              <a:t>su validación dentro de los primeros cinco días hábiles siguientes al trimestre que se </a:t>
            </a:r>
            <a:r>
              <a:rPr lang="es-MX" sz="1400" dirty="0" smtClean="0">
                <a:latin typeface="Verdana" pitchFamily="34" charset="0"/>
                <a:ea typeface="Verdana" pitchFamily="34" charset="0"/>
              </a:rPr>
              <a:t>reporta. Para </a:t>
            </a:r>
            <a:r>
              <a:rPr lang="es-MX" sz="1400" dirty="0">
                <a:latin typeface="Verdana" pitchFamily="34" charset="0"/>
                <a:ea typeface="Verdana" pitchFamily="34" charset="0"/>
              </a:rPr>
              <a:t>lo anterior se utilizará el formato </a:t>
            </a:r>
            <a:r>
              <a:rPr lang="es-MX" sz="1400" b="1" dirty="0">
                <a:latin typeface="Verdana" pitchFamily="34" charset="0"/>
                <a:ea typeface="Verdana" pitchFamily="34" charset="0"/>
              </a:rPr>
              <a:t>FR-18-Reporte trimestral. </a:t>
            </a:r>
            <a:r>
              <a:rPr lang="es-MX" sz="1400" dirty="0">
                <a:latin typeface="Verdana" pitchFamily="34" charset="0"/>
                <a:ea typeface="Verdana" pitchFamily="34" charset="0"/>
              </a:rPr>
              <a:t>El OIC validará la información contenida en los reportes, haciendo uso de las evidencias </a:t>
            </a:r>
            <a:r>
              <a:rPr lang="es-MX" sz="1400" dirty="0" smtClean="0">
                <a:latin typeface="Verdana" pitchFamily="34" charset="0"/>
                <a:ea typeface="Verdana" pitchFamily="34" charset="0"/>
              </a:rPr>
              <a:t>presentadas por </a:t>
            </a:r>
            <a:r>
              <a:rPr lang="es-MX" sz="1400" dirty="0">
                <a:latin typeface="Verdana" pitchFamily="34" charset="0"/>
                <a:ea typeface="Verdana" pitchFamily="34" charset="0"/>
              </a:rPr>
              <a:t>el Enlace Institucional, plasmando la firma del Titular o Encargado en el documento, </a:t>
            </a:r>
            <a:r>
              <a:rPr lang="es-MX" sz="1400" dirty="0" smtClean="0">
                <a:latin typeface="Verdana" pitchFamily="34" charset="0"/>
                <a:ea typeface="Verdana" pitchFamily="34" charset="0"/>
              </a:rPr>
              <a:t>para finalmente </a:t>
            </a:r>
            <a:r>
              <a:rPr lang="es-MX" sz="1400" dirty="0">
                <a:latin typeface="Verdana" pitchFamily="34" charset="0"/>
                <a:ea typeface="Verdana" pitchFamily="34" charset="0"/>
              </a:rPr>
              <a:t>remitirlo mediante oficio a la SDAyPC en un plazo no mayor de diez días hábiles </a:t>
            </a:r>
            <a:r>
              <a:rPr lang="es-MX" sz="1400" dirty="0" smtClean="0">
                <a:latin typeface="Verdana" pitchFamily="34" charset="0"/>
                <a:ea typeface="Verdana" pitchFamily="34" charset="0"/>
              </a:rPr>
              <a:t>siguientes al </a:t>
            </a:r>
            <a:r>
              <a:rPr lang="es-MX" sz="1400" dirty="0">
                <a:latin typeface="Verdana" pitchFamily="34" charset="0"/>
                <a:ea typeface="Verdana" pitchFamily="34" charset="0"/>
              </a:rPr>
              <a:t>trimestre que se </a:t>
            </a:r>
            <a:r>
              <a:rPr lang="es-MX" sz="1400" dirty="0" smtClean="0">
                <a:latin typeface="Verdana" pitchFamily="34" charset="0"/>
                <a:ea typeface="Verdana" pitchFamily="34" charset="0"/>
              </a:rPr>
              <a:t>valida. </a:t>
            </a:r>
          </a:p>
          <a:p>
            <a:pPr marL="285750" indent="-285750" algn="just">
              <a:buFont typeface="Wingdings" pitchFamily="2" charset="2"/>
              <a:buChar char="Ø"/>
            </a:pPr>
            <a:endParaRPr lang="es-MX" sz="1400" dirty="0" smtClean="0">
              <a:latin typeface="Verdana" pitchFamily="34" charset="0"/>
              <a:ea typeface="Verdana" pitchFamily="34" charset="0"/>
            </a:endParaRPr>
          </a:p>
          <a:p>
            <a:pPr algn="just"/>
            <a:r>
              <a:rPr lang="es-MX" sz="1400" b="1" dirty="0" smtClean="0">
                <a:latin typeface="Verdana" pitchFamily="34" charset="0"/>
                <a:ea typeface="Verdana" pitchFamily="34" charset="0"/>
              </a:rPr>
              <a:t>Estos 4 Informes se publicarán en el Portal de Internet de SEFIPLAN y en las Redes Sociales oficiales para la difusión del cumplimiento. </a:t>
            </a:r>
            <a:endParaRPr lang="es-MX" sz="1400" b="1" dirty="0">
              <a:latin typeface="Verdana" pitchFamily="34" charset="0"/>
              <a:ea typeface="Verdana" pitchFamily="34" charset="0"/>
            </a:endParaRPr>
          </a:p>
        </p:txBody>
      </p:sp>
    </p:spTree>
    <p:extLst>
      <p:ext uri="{BB962C8B-B14F-4D97-AF65-F5344CB8AC3E}">
        <p14:creationId xmlns:p14="http://schemas.microsoft.com/office/powerpoint/2010/main" val="944621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8522898" cy="682894"/>
          </a:xfrm>
        </p:spPr>
        <p:txBody>
          <a:bodyPr>
            <a:normAutofit/>
          </a:bodyPr>
          <a:lstStyle/>
          <a:p>
            <a:pPr algn="l"/>
            <a:r>
              <a:rPr lang="es-MX" sz="3200" dirty="0" smtClean="0">
                <a:latin typeface="Verdana" panose="020B0604030504040204" pitchFamily="34" charset="0"/>
                <a:ea typeface="Verdana" panose="020B0604030504040204" pitchFamily="34" charset="0"/>
              </a:rPr>
              <a:t>XIII. Elaboración de informes y reportes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6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45</a:t>
            </a:fld>
            <a:endParaRPr lang="es-MX">
              <a:solidFill>
                <a:prstClr val="black">
                  <a:tint val="75000"/>
                </a:prstClr>
              </a:solidFill>
            </a:endParaRPr>
          </a:p>
        </p:txBody>
      </p:sp>
      <p:sp>
        <p:nvSpPr>
          <p:cNvPr id="8" name="7 Rectángulo"/>
          <p:cNvSpPr/>
          <p:nvPr/>
        </p:nvSpPr>
        <p:spPr>
          <a:xfrm>
            <a:off x="418214" y="1305342"/>
            <a:ext cx="8335926" cy="2862322"/>
          </a:xfrm>
          <a:prstGeom prst="rect">
            <a:avLst/>
          </a:prstGeom>
        </p:spPr>
        <p:txBody>
          <a:bodyPr wrap="square">
            <a:spAutoFit/>
          </a:bodyPr>
          <a:lstStyle/>
          <a:p>
            <a:pPr marL="285750" indent="-285750" algn="just">
              <a:buFont typeface="Wingdings" pitchFamily="2" charset="2"/>
              <a:buChar char="Ø"/>
            </a:pPr>
            <a:r>
              <a:rPr lang="es-MX" dirty="0"/>
              <a:t>El Enlace Institucional remitirá un </a:t>
            </a:r>
            <a:r>
              <a:rPr lang="es-MX" b="1" dirty="0"/>
              <a:t>Informe Anual de resultados </a:t>
            </a:r>
            <a:r>
              <a:rPr lang="es-MX" b="1" dirty="0" smtClean="0"/>
              <a:t>del PAT 2023 </a:t>
            </a:r>
            <a:r>
              <a:rPr lang="es-MX" dirty="0" smtClean="0"/>
              <a:t>durante </a:t>
            </a:r>
            <a:r>
              <a:rPr lang="es-MX" dirty="0"/>
              <a:t>los primeros </a:t>
            </a:r>
            <a:r>
              <a:rPr lang="es-MX" b="1" dirty="0"/>
              <a:t>cinco días </a:t>
            </a:r>
            <a:r>
              <a:rPr lang="es-MX" b="1" dirty="0" smtClean="0"/>
              <a:t>hábiles </a:t>
            </a:r>
            <a:r>
              <a:rPr lang="es-MX" dirty="0" smtClean="0"/>
              <a:t>posteriores </a:t>
            </a:r>
            <a:r>
              <a:rPr lang="es-MX" dirty="0"/>
              <a:t>a la anualidad que se informa, al Órgano Interno de Control para su </a:t>
            </a:r>
            <a:r>
              <a:rPr lang="es-MX" dirty="0" smtClean="0"/>
              <a:t>validación. El </a:t>
            </a:r>
            <a:r>
              <a:rPr lang="es-MX" dirty="0"/>
              <a:t>OIC validará la información contenida en el Informe Anual, plasmando la firma del Titular </a:t>
            </a:r>
            <a:r>
              <a:rPr lang="es-MX" dirty="0" smtClean="0"/>
              <a:t>o Encargado </a:t>
            </a:r>
            <a:r>
              <a:rPr lang="es-MX" dirty="0"/>
              <a:t>en el documento, y lo remitirá a la Subdirección de Desarrollo Administrativo y Participación </a:t>
            </a:r>
            <a:r>
              <a:rPr lang="es-MX" dirty="0" smtClean="0"/>
              <a:t>Ciudadana (SDAyPC) </a:t>
            </a:r>
            <a:r>
              <a:rPr lang="es-MX" dirty="0"/>
              <a:t>en </a:t>
            </a:r>
            <a:r>
              <a:rPr lang="es-MX" b="1" dirty="0"/>
              <a:t>un plazo no mayor de diez días </a:t>
            </a:r>
            <a:r>
              <a:rPr lang="es-MX" b="1" dirty="0" smtClean="0"/>
              <a:t>hábiles </a:t>
            </a:r>
            <a:r>
              <a:rPr lang="es-MX" dirty="0" smtClean="0"/>
              <a:t>posteriores </a:t>
            </a:r>
            <a:r>
              <a:rPr lang="es-MX" dirty="0"/>
              <a:t>a la anualidad que se </a:t>
            </a:r>
            <a:r>
              <a:rPr lang="es-MX" dirty="0" smtClean="0"/>
              <a:t>valida. </a:t>
            </a:r>
          </a:p>
          <a:p>
            <a:pPr marL="285750" indent="-285750" algn="just">
              <a:buFont typeface="Wingdings" pitchFamily="2" charset="2"/>
              <a:buChar char="Ø"/>
            </a:pPr>
            <a:endParaRPr lang="es-MX" b="1" dirty="0"/>
          </a:p>
          <a:p>
            <a:pPr algn="just"/>
            <a:r>
              <a:rPr lang="es-MX" b="1" dirty="0" smtClean="0"/>
              <a:t>El Informe Anual se publicará en el Portal de Internet de SEFIPLAN y en las Redes Sociales oficiales para la difusión de su cumplimiento. </a:t>
            </a:r>
            <a:endParaRPr lang="es-MX" b="1" dirty="0"/>
          </a:p>
        </p:txBody>
      </p:sp>
    </p:spTree>
    <p:extLst>
      <p:ext uri="{BB962C8B-B14F-4D97-AF65-F5344CB8AC3E}">
        <p14:creationId xmlns:p14="http://schemas.microsoft.com/office/powerpoint/2010/main" val="1497192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DDC0DE0C-0F35-BAD8-68B1-03E3C2C3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0"/>
            <a:ext cx="9142223" cy="6858000"/>
          </a:xfrm>
          <a:prstGeom prst="rect">
            <a:avLst/>
          </a:prstGeom>
        </p:spPr>
      </p:pic>
      <p:sp>
        <p:nvSpPr>
          <p:cNvPr id="2" name="Título 1">
            <a:extLst>
              <a:ext uri="{FF2B5EF4-FFF2-40B4-BE49-F238E27FC236}">
                <a16:creationId xmlns:a16="http://schemas.microsoft.com/office/drawing/2014/main" xmlns="" id="{2568AB7B-F63A-2DDC-E09B-C45CAD555987}"/>
              </a:ext>
            </a:extLst>
          </p:cNvPr>
          <p:cNvSpPr>
            <a:spLocks noGrp="1"/>
          </p:cNvSpPr>
          <p:nvPr>
            <p:ph type="ctrTitle"/>
          </p:nvPr>
        </p:nvSpPr>
        <p:spPr>
          <a:xfrm>
            <a:off x="995082" y="2258301"/>
            <a:ext cx="6858000" cy="1743916"/>
          </a:xfrm>
        </p:spPr>
        <p:txBody>
          <a:bodyPr>
            <a:normAutofit/>
          </a:bodyPr>
          <a:lstStyle/>
          <a:p>
            <a:r>
              <a:rPr lang="es-ES" sz="3600" b="1" dirty="0">
                <a:latin typeface="Verdana" panose="020B0604030504040204" pitchFamily="34" charset="0"/>
                <a:ea typeface="Verdana" panose="020B0604030504040204" pitchFamily="34" charset="0"/>
              </a:rPr>
              <a:t>2</a:t>
            </a:r>
            <a:r>
              <a:rPr lang="es-ES" sz="3600" b="1" dirty="0" smtClean="0">
                <a:latin typeface="Verdana" panose="020B0604030504040204" pitchFamily="34" charset="0"/>
                <a:ea typeface="Verdana" panose="020B0604030504040204" pitchFamily="34" charset="0"/>
              </a:rPr>
              <a:t>.- Cronograma de Actividades</a:t>
            </a:r>
            <a:endParaRPr lang="es-MX" sz="3600" b="1" dirty="0">
              <a:latin typeface="Verdana" panose="020B0604030504040204" pitchFamily="34" charset="0"/>
              <a:ea typeface="Verdana" panose="020B0604030504040204" pitchFamily="34" charset="0"/>
            </a:endParaRPr>
          </a:p>
        </p:txBody>
      </p:sp>
      <p:pic>
        <p:nvPicPr>
          <p:cNvPr id="12" name="Gráfico 11">
            <a:extLst>
              <a:ext uri="{FF2B5EF4-FFF2-40B4-BE49-F238E27FC236}">
                <a16:creationId xmlns:a16="http://schemas.microsoft.com/office/drawing/2014/main" xmlns="" id="{8A4A9C3F-2EF6-558F-19FB-8ADB27CEC9D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47193" y="886032"/>
            <a:ext cx="3035044" cy="844491"/>
          </a:xfrm>
          <a:prstGeom prst="rect">
            <a:avLst/>
          </a:prstGeom>
        </p:spPr>
      </p:pic>
      <p:pic>
        <p:nvPicPr>
          <p:cNvPr id="14" name="Gráfico 13">
            <a:extLst>
              <a:ext uri="{FF2B5EF4-FFF2-40B4-BE49-F238E27FC236}">
                <a16:creationId xmlns:a16="http://schemas.microsoft.com/office/drawing/2014/main" xmlns="" id="{086F8C8D-D162-2D7F-7FF2-29B628A6113D}"/>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9704" t="38810" r="5895" b="30091"/>
          <a:stretch/>
        </p:blipFill>
        <p:spPr>
          <a:xfrm>
            <a:off x="3289802" y="4529996"/>
            <a:ext cx="1949824" cy="1053878"/>
          </a:xfrm>
          <a:prstGeom prst="rect">
            <a:avLst/>
          </a:prstGeom>
        </p:spPr>
      </p:pic>
      <p:sp>
        <p:nvSpPr>
          <p:cNvPr id="5" name="4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46</a:t>
            </a:fld>
            <a:endParaRPr lang="es-MX">
              <a:solidFill>
                <a:prstClr val="black">
                  <a:tint val="75000"/>
                </a:prstClr>
              </a:solidFill>
            </a:endParaRPr>
          </a:p>
        </p:txBody>
      </p:sp>
    </p:spTree>
    <p:extLst>
      <p:ext uri="{BB962C8B-B14F-4D97-AF65-F5344CB8AC3E}">
        <p14:creationId xmlns:p14="http://schemas.microsoft.com/office/powerpoint/2010/main" val="423449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66675"/>
            <a:ext cx="8982075"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6552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0" y="0"/>
            <a:ext cx="9153525"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data:image/png;base64,iVBORw0KGgoAAAANSUhEUgAAAIwAAABsCAYAAAC4hFq8AAAL8ElEQVR4Xu2beWxcx32Av73vk7tL7lK8ZR2kQ6uylMhn6/xhxA2ExEka5DCQC3HitEaDIGmbomjQFm3T1iiaIolRJGlzGCjiIKfaIFEd22ljK7LkS5Iti6IlkRSv5XLv+3iveI+hD9RAd9qEVFa/Bx5Y7I+cN998OzO/mTcWXdd15BICXRKwiDBdkpIwk4AIIyIoERBhlHBJsAgjDigREGGUcEmwCCMOKBEQYZRwSbAIIw4oERBhlHBJsAgjDigREGGUcEmwCCMOKBEQYZRwSbAIIw4oERBhlHBJsAgjDigREGGUcEmwCCMOKBEQYZRwSbAIIw4oERBhlHBJsAgjDigREGGUcEmwCCMOKBEQYZRwSbAIIw4oERBhlHBJsAgjDigREGGUcEmwCCMOKBEQYZRwSbAIIw4oERBhlHBJsAgjDigREGGUcEmwCCMOKBEQYZRwSbAIIw4oERBhlHBJsAgjDigREGGUcEmwCCMOKBEQYZRwSbAIIw4oERBhlHBJsAgjDigREGGUcEmwCCMOKBEQYZRwSbAIIw4oERBhlHBJsAgjDigREGGUcEmwCCMOKBEQYZRwSbAIIw4oERBhlHBJsAgjDigREGGUcEmwCCMOKBEQYZRwSbAIIw4oERBhlHBJ8P9LGF3XXyJosViE5lVA4P8ujK6jaR0evedebvyH+3B5vIg0vW+MsjCbvYqmd3js3t8nmM6x7HVx+1e+jNVmFWl63JmuhTFEMb5ffOYItWqBxTPfxO6+Du7/KdrHbqVVeZaRqXdgdwfZffBOLFYrFizm37RbLWx2O+1WE13TsNhsaJ0WDqfHxGvEGL1TrVLC7fXRaTWxO91mD4ZufGloHQ2n04XVZuvxJrmyq9e1MEbjzT75IKUX/5x02oLdrhMKWsl8z0rwtxvU6w6ajQ4Dg1YcAx/n2ps/jMW6IczX7/tr9t14M8ce/jHlbI7Jg4d44ckTBKN9TExdS3p5CYuu0Wo0cTgdZJZX8EfDWO1OaLcY3TvJka/9C5/6x/vpi/dLL7aNTnUtTKfd5onvfgif9QlWin6CfjvnLtQZCmqcL1iYHneSL3UYDJcpNa/j+ju/itvtNYV57uRxvvXFz3H4fR/iZ//2fQ7cdjuPfOdBRg1ZFi5RKRcZGJ3gbR+4mxOPPsSJRx5i3023kV1bRe+0mDr4BtZX09z+zveYPYzMlbbPmK6FMYaTFx57lLWLf0cyWeL+pQCHClnidlio2/leKspfxrIsz7uJj/8Re2/8LZxuY8jR6XTanHj4KBPXTvP4j/6dgeEx+ncMsbowh9sfxOfzUioWuPj880xef5BANEpmaZHc2ioWmx2vx8vy/CVuOXwn0Xhi+2hJyXQtTD6T5mt/8LtM3Rqk3TfHd0t23l5bJerSmF238E8jI3xUL5IojjJzvM0dn/xThsZ2mogvzZylmMvhC4UpZdcJhEJk06s4XR4i/QNkli4TiSfIZdLmHMfl9bF7eh+XL7zI+loaXyDAnn3XY5XUfduV7VqYTGaZL/7FJzi0z021b4UfFju8hzVKKy1cMQ+fDSR4v6XJYCnJsdM6d937GUaGJ8wKPnfiGKFojBeefYbb3vo2zj55gtWFBXOOk0gNkllcYNdvHGDm6adoddokkila7Sb5TJb9t9zK0txFpg4ewmqxbjuwq/0GuhZmfXWFb/zJx5m8wYM3Mcffzk3yXm2JZ/UIB1wF/t6S5I9jz+ApjXHuWIc7PvUZhsd3mUPSmRPH6WgdKsUiXp/PnINk0yvYbHZTmLXFJVITEzQbDTNDstpthCJR5mZmsDrs5uvX3/JGMHoYi5F7ybVdBLoW5sL8DJ//0p9xQ0LDN6Hxe7Pv4iP6ZT7nmOCexixftQzyN2MP4F718R8LHT747k8wvfeAWa/19Cq1colofz8r8/MEon1E+vqw2Wykl5eplopEEwmy6czGfKZUYmDHIBZs1KtlKtUqgyOjXJw5y8DgEL5AUCa+22RM18IUywW++YXPMpby0u//AfetvoWpspfP+6e4O3+Kc8EGnx46wnL+MDNzOX7nnj8kFk2go3P654+RHBnhiUcf4XUHDlKvVkmOTeAPhjj504cY3bWHs6eeZXh8gkhfjNkzp3D7/TSqdew2C8nRcY7/5CFuuuPNXDj7HPtv/k0R5koXRtM0nnjgKzxy+r+Y3tnimuEXOTK7m++0AhzWC7x9apaZy0M8PxtiOrWH2+/9pNmoRlp95sTPuWbqWn787QfZu/8AutYmOTxOIBTm5MNHGbxmN0bavra0yMDwCOvLi2Qza7TqDeKpJLum9/PDf/06b37v+zj3zFNMH7pZhLnShdF1jXRmifv/+a9odTrcEC+yIzJDzRch0Cgyl57gqUKUWrXO3R/8NCM7Jl4SZnl+jkI2S2pkhMWLswSjMYrZdQbHdlLMZSgXioQTcbKrK+y+bj/lfAGsFlwuJyuXF2hUa4xNTjJ7+hSJoRFiCVm82yZfuk+rN5fw5xZmeeBbX+BQ3wKd4nmymSb+ILjDuzlZ3slb3nQXe3ZfhxUrm7PTjU3tl3e2NyprTGDNfYH/ve5m3GaYxZz7yrU9BLqew2wKs/Fb4/yTRzh//BvsmHwTS+eOktp7mOlb73ppqJDV2O1p0F91qUrCbN7M5o61MaHd+LAbH3/jky/rJL/qBtvu/9+VMOZOtanExs+Xr1e/NrYAjLWVjevl914W63+OJRvvvdYYs1nmq9/rdDrYbIaYhqAyNm21QF0Jo2ltHj96lEa9Qmp0jGI2S61cIRiLmY3XbrVZX5ontXM3zWqNcF8fa4sLuAIRtHrF3A/KrecI90XM1V2b1UKnrWN0SB3dSizeh93t5czj/8nUG26inMuQzxfR2y2CfXEatYr5uITNYqHebNEo55m+6Y2EwqGt5nXVl9edMJ02Tx97DIfNhsfvp6NDtZAzMxat3WBpfhG/34vVbqdarZMY6CeXXiWcSOF02mnWKiwvruB2WrE63WRXVoglkxiputXmIDU0iD8SY2XuEtVyAU3XqVdr5mKfsRJcLJRwOG24XG7amka9lGfX/hsIBPxXfQNuNYCuhHnlhHerb/Cl8n6RVL16SNy2u7lqC+5KGGMOc+7U08STO8xh5dyp0+bvaqmEw+XGarVhc1ipFEr4QiFzneT5p08SiSVweT047A4a9TrlUolItI9mvW6+bmsd/IEAlWKZeDLByvxlfOEw+fQKvnAUqzEM2Ww4PW4a1SpD4ztl3rLNqnYlTKvVYPHSHP5Q0Gzg9NIylVIB0Gg2NYw5aGp8J9VCFk2zEBtIkl66jC8QMp6GweP2klvP0Gq1iA8MkM+smzI0Wi1zuHJ7/IQiIXNfKRLvp9Os02g0zO9Oq43H7zMfexjfMynC/DoI88rjJEr3+6oFt1/8pTm0SHajxPEKCu6qh+l0mlycOY/X76VUKBPrj5PLrNOs1/D4fGga5g5yZnWZcF/UzJQsdhsOu5NYKkVudYlioYg/FCE1NCy9xBUkgOqtdCWMkc3MX5glEA4TCkVoNmqUS2XzFIDb46HeaJAYSLJkZjklbFYr1VoNl8tFPDWM1m7SbNRxut2Eo3HzQW+5fj0JdCWMeQxkczvntYYZlbrLkKRC64qL7UoYYwX3/JlT5jmh+OAI5dwa9UaLSrHA4PAwhWzO3BaoN+sEAwFazTbFfJ69178en2/j7JFcvUGgK2GMHqZSKlIu5nH7Q1TyWfMkgM3uNIeparGwkTInEmjGSmyzaW5QJodHscvBs94wZTNn0btMgV47zDgNufGo7cbpxVduPm5uSEpG1EvGdNXDGJNb40EmsKLrHfzBCIVs2uxxKuUqwWgUh8NpHgMJR6Pk17NUKkX6k4MUcnncPh87RsckO+oBc7oSRtM11paXcTrsYHOYx1prlbJ5CtE4b+QJBNBaLXOfqZTP0W5ruD0uPP4ANmNu02iQ3DEkwlwtwvRAPaUKvyQCXfUwv6Sy5N/0AAERpgcacSurIMJsJe0eKEuE6YFG3MoqiDBbSbsHyhJheqARt7IKIsxW0u6BskSYHmjErayCCLOVtHugLBGmBxpxK6sgwmwl7R4o678BnIjnCLM8034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5" name="14 Rectángulo"/>
          <p:cNvSpPr/>
          <p:nvPr/>
        </p:nvSpPr>
        <p:spPr>
          <a:xfrm>
            <a:off x="5499468" y="5310495"/>
            <a:ext cx="3654057" cy="1549527"/>
          </a:xfrm>
          <a:prstGeom prst="rect">
            <a:avLst/>
          </a:prstGeom>
        </p:spPr>
        <p:txBody>
          <a:bodyPr wrap="square">
            <a:spAutoFit/>
          </a:bodyPr>
          <a:lstStyle/>
          <a:p>
            <a:pPr algn="just" fontAlgn="auto">
              <a:lnSpc>
                <a:spcPct val="120000"/>
              </a:lnSpc>
              <a:spcBef>
                <a:spcPts val="0"/>
              </a:spcBef>
              <a:spcAft>
                <a:spcPts val="0"/>
              </a:spcAft>
              <a:defRPr/>
            </a:pPr>
            <a:r>
              <a:rPr lang="es-MX" sz="800" b="1" dirty="0">
                <a:solidFill>
                  <a:schemeClr val="bg1"/>
                </a:solidFill>
                <a:latin typeface="Verdana" pitchFamily="34" charset="0"/>
                <a:ea typeface="Verdana" pitchFamily="34" charset="0"/>
                <a:cs typeface="Gandhi Sans"/>
              </a:rPr>
              <a:t>@</a:t>
            </a:r>
            <a:r>
              <a:rPr lang="es-MX" sz="800" b="1" dirty="0" err="1">
                <a:solidFill>
                  <a:schemeClr val="bg1"/>
                </a:solidFill>
                <a:latin typeface="Verdana" pitchFamily="34" charset="0"/>
                <a:ea typeface="Verdana" pitchFamily="34" charset="0"/>
                <a:cs typeface="Gandhi Sans"/>
              </a:rPr>
              <a:t>contraloriaciudadanasefiplan</a:t>
            </a:r>
            <a:r>
              <a:rPr lang="es-MX" sz="800" b="1" dirty="0">
                <a:solidFill>
                  <a:schemeClr val="bg1"/>
                </a:solidFill>
                <a:latin typeface="Verdana" pitchFamily="34" charset="0"/>
                <a:ea typeface="Verdana" pitchFamily="34" charset="0"/>
                <a:cs typeface="Gandhi Sans"/>
              </a:rPr>
              <a:t> </a:t>
            </a:r>
          </a:p>
          <a:p>
            <a:pPr algn="just" fontAlgn="auto">
              <a:lnSpc>
                <a:spcPct val="120000"/>
              </a:lnSpc>
              <a:spcBef>
                <a:spcPts val="0"/>
              </a:spcBef>
              <a:spcAft>
                <a:spcPts val="0"/>
              </a:spcAft>
              <a:defRPr/>
            </a:pPr>
            <a:endParaRPr lang="es-MX" sz="800" b="1" dirty="0">
              <a:solidFill>
                <a:schemeClr val="bg1"/>
              </a:solidFill>
              <a:latin typeface="Verdana" pitchFamily="34" charset="0"/>
              <a:ea typeface="Verdana" pitchFamily="34" charset="0"/>
              <a:cs typeface="Gandhi Sans"/>
            </a:endParaRPr>
          </a:p>
          <a:p>
            <a:pPr algn="just" fontAlgn="auto">
              <a:lnSpc>
                <a:spcPct val="120000"/>
              </a:lnSpc>
              <a:spcBef>
                <a:spcPts val="0"/>
              </a:spcBef>
              <a:spcAft>
                <a:spcPts val="0"/>
              </a:spcAft>
              <a:defRPr/>
            </a:pPr>
            <a:r>
              <a:rPr lang="es-MX" sz="800" b="1" dirty="0">
                <a:solidFill>
                  <a:schemeClr val="bg1"/>
                </a:solidFill>
                <a:latin typeface="Verdana" pitchFamily="34" charset="0"/>
                <a:ea typeface="Verdana" pitchFamily="34" charset="0"/>
                <a:cs typeface="Gandhi Sans"/>
              </a:rPr>
              <a:t>@</a:t>
            </a:r>
            <a:r>
              <a:rPr lang="es-MX" sz="800" b="1" dirty="0" err="1">
                <a:solidFill>
                  <a:schemeClr val="bg1"/>
                </a:solidFill>
                <a:latin typeface="Verdana" pitchFamily="34" charset="0"/>
                <a:ea typeface="Verdana" pitchFamily="34" charset="0"/>
                <a:cs typeface="Gandhi Sans"/>
              </a:rPr>
              <a:t>CC_Sefiplan</a:t>
            </a:r>
            <a:endParaRPr lang="es-MX" sz="800" b="1" dirty="0">
              <a:solidFill>
                <a:schemeClr val="bg1"/>
              </a:solidFill>
              <a:latin typeface="Verdana" pitchFamily="34" charset="0"/>
              <a:ea typeface="Verdana" pitchFamily="34" charset="0"/>
              <a:cs typeface="Gandhi Sans"/>
            </a:endParaRPr>
          </a:p>
          <a:p>
            <a:pPr algn="just" fontAlgn="auto">
              <a:lnSpc>
                <a:spcPct val="120000"/>
              </a:lnSpc>
              <a:spcBef>
                <a:spcPts val="0"/>
              </a:spcBef>
              <a:spcAft>
                <a:spcPts val="0"/>
              </a:spcAft>
              <a:defRPr/>
            </a:pPr>
            <a:r>
              <a:rPr lang="es-MX" sz="800" b="1" dirty="0">
                <a:solidFill>
                  <a:schemeClr val="bg1"/>
                </a:solidFill>
                <a:latin typeface="Verdana" pitchFamily="34" charset="0"/>
                <a:ea typeface="Verdana" pitchFamily="34" charset="0"/>
                <a:cs typeface="Gandhi Sans"/>
              </a:rPr>
              <a:t>	</a:t>
            </a:r>
          </a:p>
          <a:p>
            <a:pPr algn="just" fontAlgn="auto">
              <a:lnSpc>
                <a:spcPct val="120000"/>
              </a:lnSpc>
              <a:spcBef>
                <a:spcPts val="0"/>
              </a:spcBef>
              <a:spcAft>
                <a:spcPts val="0"/>
              </a:spcAft>
              <a:defRPr/>
            </a:pPr>
            <a:r>
              <a:rPr lang="es-MX" sz="800" b="1" dirty="0">
                <a:solidFill>
                  <a:schemeClr val="bg1"/>
                </a:solidFill>
                <a:latin typeface="Verdana" pitchFamily="34" charset="0"/>
                <a:ea typeface="Verdana" pitchFamily="34" charset="0"/>
                <a:cs typeface="Gandhi Sans"/>
              </a:rPr>
              <a:t>Contraloría Ciudadana </a:t>
            </a:r>
            <a:r>
              <a:rPr lang="es-MX" sz="800" b="1" dirty="0" err="1" smtClean="0">
                <a:solidFill>
                  <a:schemeClr val="bg1"/>
                </a:solidFill>
                <a:latin typeface="Verdana" pitchFamily="34" charset="0"/>
                <a:ea typeface="Verdana" pitchFamily="34" charset="0"/>
                <a:cs typeface="Gandhi Sans"/>
              </a:rPr>
              <a:t>Sefiplan</a:t>
            </a:r>
            <a:endParaRPr lang="es-MX" sz="800" b="1" dirty="0" smtClean="0">
              <a:solidFill>
                <a:schemeClr val="bg1"/>
              </a:solidFill>
              <a:latin typeface="Verdana" pitchFamily="34" charset="0"/>
              <a:ea typeface="Verdana" pitchFamily="34" charset="0"/>
              <a:cs typeface="Gandhi Sans"/>
            </a:endParaRPr>
          </a:p>
          <a:p>
            <a:pPr algn="just" fontAlgn="auto">
              <a:lnSpc>
                <a:spcPct val="120000"/>
              </a:lnSpc>
              <a:spcBef>
                <a:spcPts val="0"/>
              </a:spcBef>
              <a:spcAft>
                <a:spcPts val="0"/>
              </a:spcAft>
              <a:defRPr/>
            </a:pPr>
            <a:endParaRPr lang="es-MX" sz="800" b="1" dirty="0">
              <a:solidFill>
                <a:schemeClr val="bg1"/>
              </a:solidFill>
              <a:latin typeface="Verdana" pitchFamily="34" charset="0"/>
              <a:ea typeface="Verdana" pitchFamily="34" charset="0"/>
              <a:cs typeface="Gandhi Sans"/>
            </a:endParaRPr>
          </a:p>
          <a:p>
            <a:pPr algn="just" fontAlgn="auto">
              <a:lnSpc>
                <a:spcPct val="120000"/>
              </a:lnSpc>
              <a:spcBef>
                <a:spcPts val="0"/>
              </a:spcBef>
              <a:spcAft>
                <a:spcPts val="0"/>
              </a:spcAft>
              <a:defRPr/>
            </a:pPr>
            <a:r>
              <a:rPr lang="es-MX" sz="800" b="1" dirty="0">
                <a:solidFill>
                  <a:schemeClr val="bg1"/>
                </a:solidFill>
                <a:latin typeface="Verdana" pitchFamily="34" charset="0"/>
                <a:ea typeface="Verdana" pitchFamily="34" charset="0"/>
                <a:cs typeface="Gandhi Sans"/>
              </a:rPr>
              <a:t>http://www.veracruz.gob.mx/finanzas/buzon-de-atencion-contraloria-ciudadana/</a:t>
            </a:r>
          </a:p>
          <a:p>
            <a:pPr algn="just" fontAlgn="auto">
              <a:lnSpc>
                <a:spcPct val="120000"/>
              </a:lnSpc>
              <a:spcBef>
                <a:spcPts val="0"/>
              </a:spcBef>
              <a:spcAft>
                <a:spcPts val="0"/>
              </a:spcAft>
              <a:defRPr/>
            </a:pPr>
            <a:endParaRPr lang="es-MX" sz="1600" b="1" dirty="0">
              <a:latin typeface="Panton" pitchFamily="50" charset="0"/>
              <a:cs typeface="Gandhi Sans"/>
            </a:endParaRPr>
          </a:p>
        </p:txBody>
      </p:sp>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3889" y="5270361"/>
            <a:ext cx="288059" cy="25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3895" y="5552371"/>
            <a:ext cx="357285" cy="36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3895" y="5920781"/>
            <a:ext cx="337514" cy="30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9">
            <a:extLst>
              <a:ext uri="{28A0092B-C50C-407E-A947-70E740481C1C}">
                <a14:useLocalDpi xmlns:a14="http://schemas.microsoft.com/office/drawing/2010/main" val="0"/>
              </a:ext>
            </a:extLst>
          </a:blip>
          <a:srcRect b="50000"/>
          <a:stretch>
            <a:fillRect/>
          </a:stretch>
        </p:blipFill>
        <p:spPr bwMode="auto">
          <a:xfrm>
            <a:off x="5213780" y="6289771"/>
            <a:ext cx="317744" cy="29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370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6" y="119362"/>
            <a:ext cx="8609163" cy="682894"/>
          </a:xfrm>
        </p:spPr>
        <p:txBody>
          <a:bodyPr>
            <a:normAutofit/>
          </a:bodyPr>
          <a:lstStyle/>
          <a:p>
            <a:pPr algn="l"/>
            <a:r>
              <a:rPr lang="es-MX" sz="3200" dirty="0" smtClean="0">
                <a:latin typeface="Verdana" panose="020B0604030504040204" pitchFamily="34" charset="0"/>
                <a:ea typeface="Verdana" panose="020B0604030504040204" pitchFamily="34" charset="0"/>
              </a:rPr>
              <a:t>Directorio de Funcionarios </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1 Rectángulo"/>
          <p:cNvSpPr>
            <a:spLocks noChangeArrowheads="1"/>
          </p:cNvSpPr>
          <p:nvPr/>
        </p:nvSpPr>
        <p:spPr bwMode="auto">
          <a:xfrm>
            <a:off x="915988" y="1326402"/>
            <a:ext cx="741045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MX" sz="1000" b="1" u="sng" dirty="0"/>
              <a:t> </a:t>
            </a:r>
            <a:r>
              <a:rPr lang="es-MX" altLang="es-MX" sz="800" b="1" u="sng" dirty="0">
                <a:latin typeface="Verdana" pitchFamily="34" charset="0"/>
                <a:ea typeface="Verdana" pitchFamily="34" charset="0"/>
              </a:rPr>
              <a:t>CONTRALORÍA GENERAL DEL ESTADO</a:t>
            </a:r>
          </a:p>
          <a:p>
            <a:pPr algn="ctr"/>
            <a:endParaRPr lang="es-MX" altLang="es-MX" sz="800" b="1" u="sng" dirty="0">
              <a:latin typeface="Verdana" pitchFamily="34" charset="0"/>
              <a:ea typeface="Verdana" pitchFamily="34" charset="0"/>
            </a:endParaRPr>
          </a:p>
          <a:p>
            <a:pPr algn="ctr"/>
            <a:r>
              <a:rPr lang="es-MX" altLang="es-MX" sz="800" b="1" dirty="0">
                <a:latin typeface="Verdana" pitchFamily="34" charset="0"/>
                <a:ea typeface="Verdana" pitchFamily="34" charset="0"/>
              </a:rPr>
              <a:t>Ing. Mercedes Santoyo Domínguez</a:t>
            </a:r>
          </a:p>
          <a:p>
            <a:pPr algn="ctr"/>
            <a:r>
              <a:rPr lang="es-MX" altLang="es-MX" sz="800" dirty="0">
                <a:latin typeface="Verdana" pitchFamily="34" charset="0"/>
                <a:ea typeface="Verdana" pitchFamily="34" charset="0"/>
              </a:rPr>
              <a:t>Contralora General</a:t>
            </a:r>
          </a:p>
          <a:p>
            <a:pPr algn="ctr"/>
            <a:endParaRPr lang="es-MX" altLang="es-MX" sz="800" b="1" dirty="0">
              <a:latin typeface="Verdana" pitchFamily="34" charset="0"/>
              <a:ea typeface="Verdana" pitchFamily="34" charset="0"/>
            </a:endParaRPr>
          </a:p>
          <a:p>
            <a:pPr algn="ctr"/>
            <a:r>
              <a:rPr lang="es-MX" altLang="es-MX" sz="800" b="1" dirty="0">
                <a:latin typeface="Verdana" pitchFamily="34" charset="0"/>
                <a:ea typeface="Verdana" pitchFamily="34" charset="0"/>
              </a:rPr>
              <a:t>L.C. </a:t>
            </a:r>
            <a:r>
              <a:rPr lang="es-MX" altLang="es-MX" sz="800" b="1" dirty="0" err="1" smtClean="0">
                <a:latin typeface="Verdana" pitchFamily="34" charset="0"/>
                <a:ea typeface="Verdana" pitchFamily="34" charset="0"/>
              </a:rPr>
              <a:t>Angelica</a:t>
            </a:r>
            <a:r>
              <a:rPr lang="es-MX" altLang="es-MX" sz="800" b="1" dirty="0" smtClean="0">
                <a:latin typeface="Verdana" pitchFamily="34" charset="0"/>
                <a:ea typeface="Verdana" pitchFamily="34" charset="0"/>
              </a:rPr>
              <a:t> </a:t>
            </a:r>
            <a:r>
              <a:rPr lang="es-MX" altLang="es-MX" sz="800" b="1" dirty="0">
                <a:latin typeface="Verdana" pitchFamily="34" charset="0"/>
                <a:ea typeface="Verdana" pitchFamily="34" charset="0"/>
              </a:rPr>
              <a:t>Joselín Alarcón Dauzón</a:t>
            </a:r>
          </a:p>
          <a:p>
            <a:pPr algn="ctr"/>
            <a:r>
              <a:rPr lang="es-MX" altLang="es-MX" sz="800" dirty="0">
                <a:latin typeface="Verdana" pitchFamily="34" charset="0"/>
                <a:ea typeface="Verdana" pitchFamily="34" charset="0"/>
              </a:rPr>
              <a:t>Directora General de Fortalecimiento Institucional </a:t>
            </a:r>
          </a:p>
          <a:p>
            <a:pPr algn="ctr"/>
            <a:endParaRPr lang="es-MX" altLang="es-MX" sz="800" b="1" dirty="0">
              <a:latin typeface="Verdana" pitchFamily="34" charset="0"/>
              <a:ea typeface="Verdana" pitchFamily="34" charset="0"/>
            </a:endParaRPr>
          </a:p>
          <a:p>
            <a:pPr algn="ctr"/>
            <a:r>
              <a:rPr lang="es-MX" altLang="es-MX" sz="800" b="1" dirty="0">
                <a:latin typeface="Verdana" pitchFamily="34" charset="0"/>
                <a:ea typeface="Verdana" pitchFamily="34" charset="0"/>
              </a:rPr>
              <a:t>Mtra. Mariana Nelly Arias Rivera</a:t>
            </a:r>
          </a:p>
          <a:p>
            <a:pPr algn="ctr"/>
            <a:r>
              <a:rPr lang="es-MX" altLang="es-MX" sz="800" dirty="0">
                <a:latin typeface="Verdana" pitchFamily="34" charset="0"/>
                <a:ea typeface="Verdana" pitchFamily="34" charset="0"/>
              </a:rPr>
              <a:t>Subdirectora de Desarrollo Administrativo</a:t>
            </a:r>
          </a:p>
          <a:p>
            <a:pPr algn="ctr"/>
            <a:r>
              <a:rPr lang="es-MX" altLang="es-MX" sz="800" dirty="0">
                <a:latin typeface="Verdana" pitchFamily="34" charset="0"/>
                <a:ea typeface="Verdana" pitchFamily="34" charset="0"/>
              </a:rPr>
              <a:t>Y Participación Ciudadana</a:t>
            </a:r>
          </a:p>
          <a:p>
            <a:pPr algn="ctr"/>
            <a:endParaRPr lang="es-MX" altLang="es-MX" sz="800" b="1" dirty="0">
              <a:latin typeface="Verdana" pitchFamily="34" charset="0"/>
              <a:ea typeface="Verdana" pitchFamily="34" charset="0"/>
            </a:endParaRPr>
          </a:p>
          <a:p>
            <a:pPr algn="ctr"/>
            <a:r>
              <a:rPr lang="es-MX" altLang="es-MX" sz="800" b="1" dirty="0">
                <a:latin typeface="Verdana" pitchFamily="34" charset="0"/>
                <a:ea typeface="Verdana" pitchFamily="34" charset="0"/>
              </a:rPr>
              <a:t>Ing. Christian </a:t>
            </a:r>
            <a:r>
              <a:rPr lang="es-MX" altLang="es-MX" sz="800" b="1" dirty="0" smtClean="0">
                <a:latin typeface="Verdana" pitchFamily="34" charset="0"/>
                <a:ea typeface="Verdana" pitchFamily="34" charset="0"/>
              </a:rPr>
              <a:t>Damas </a:t>
            </a:r>
            <a:r>
              <a:rPr lang="es-MX" altLang="es-MX" sz="800" b="1" dirty="0">
                <a:latin typeface="Verdana" pitchFamily="34" charset="0"/>
                <a:ea typeface="Verdana" pitchFamily="34" charset="0"/>
              </a:rPr>
              <a:t>Fragoso </a:t>
            </a:r>
          </a:p>
          <a:p>
            <a:pPr algn="ctr"/>
            <a:r>
              <a:rPr lang="es-MX" altLang="es-MX" sz="800" dirty="0">
                <a:latin typeface="Verdana" pitchFamily="34" charset="0"/>
                <a:ea typeface="Verdana" pitchFamily="34" charset="0"/>
              </a:rPr>
              <a:t>Ejecutivo de Proyectos de Contraloría Ciudadana</a:t>
            </a:r>
          </a:p>
          <a:p>
            <a:pPr algn="ctr"/>
            <a:endParaRPr lang="es-MX" altLang="es-MX" sz="800" b="1" dirty="0">
              <a:latin typeface="Verdana" pitchFamily="34" charset="0"/>
              <a:ea typeface="Verdana" pitchFamily="34" charset="0"/>
            </a:endParaRPr>
          </a:p>
          <a:p>
            <a:pPr algn="ctr"/>
            <a:r>
              <a:rPr lang="es-MX" altLang="es-MX" sz="800" b="1" dirty="0" err="1">
                <a:latin typeface="Verdana" pitchFamily="34" charset="0"/>
                <a:ea typeface="Verdana" pitchFamily="34" charset="0"/>
              </a:rPr>
              <a:t>Psic</a:t>
            </a:r>
            <a:r>
              <a:rPr lang="es-MX" altLang="es-MX" sz="800" b="1" dirty="0">
                <a:latin typeface="Verdana" pitchFamily="34" charset="0"/>
                <a:ea typeface="Verdana" pitchFamily="34" charset="0"/>
              </a:rPr>
              <a:t>. Jorge Luis Galán Armas</a:t>
            </a:r>
          </a:p>
          <a:p>
            <a:pPr algn="ctr"/>
            <a:r>
              <a:rPr lang="es-MX" altLang="es-MX" sz="800" dirty="0">
                <a:latin typeface="Verdana" pitchFamily="34" charset="0"/>
                <a:ea typeface="Verdana" pitchFamily="34" charset="0"/>
              </a:rPr>
              <a:t>Analista de Vigilancia y Fiscalización</a:t>
            </a:r>
          </a:p>
          <a:p>
            <a:pPr algn="ctr"/>
            <a:endParaRPr lang="es-MX" altLang="es-MX" sz="800" b="1" dirty="0">
              <a:latin typeface="Verdana" pitchFamily="34" charset="0"/>
              <a:ea typeface="Verdana" pitchFamily="34" charset="0"/>
            </a:endParaRPr>
          </a:p>
          <a:p>
            <a:pPr algn="ctr"/>
            <a:r>
              <a:rPr lang="es-MX" altLang="es-MX" sz="800" b="1" dirty="0">
                <a:latin typeface="Verdana" pitchFamily="34" charset="0"/>
                <a:ea typeface="Verdana" pitchFamily="34" charset="0"/>
              </a:rPr>
              <a:t>L.C. Margarito López Gerónimo</a:t>
            </a:r>
          </a:p>
          <a:p>
            <a:pPr algn="ctr"/>
            <a:r>
              <a:rPr lang="es-MX" altLang="es-MX" sz="800" dirty="0">
                <a:latin typeface="Verdana" pitchFamily="34" charset="0"/>
                <a:ea typeface="Verdana" pitchFamily="34" charset="0"/>
              </a:rPr>
              <a:t>Titular del Órgano Interno de Control en la SEFIPLAN</a:t>
            </a:r>
          </a:p>
          <a:p>
            <a:pPr algn="ctr"/>
            <a:endParaRPr lang="es-MX" altLang="es-MX" sz="800" b="1" dirty="0">
              <a:latin typeface="Verdana" pitchFamily="34" charset="0"/>
              <a:ea typeface="Verdana" pitchFamily="34" charset="0"/>
            </a:endParaRPr>
          </a:p>
          <a:p>
            <a:pPr algn="ctr"/>
            <a:r>
              <a:rPr lang="es-MX" altLang="es-MX" sz="800" b="1" dirty="0">
                <a:latin typeface="Verdana" pitchFamily="34" charset="0"/>
                <a:ea typeface="Verdana" pitchFamily="34" charset="0"/>
              </a:rPr>
              <a:t>CP. Andrea Catalina Huesca Pastoressa</a:t>
            </a:r>
          </a:p>
          <a:p>
            <a:pPr algn="ctr"/>
            <a:r>
              <a:rPr lang="es-MX" altLang="es-MX" sz="800" dirty="0">
                <a:latin typeface="Verdana" pitchFamily="34" charset="0"/>
                <a:ea typeface="Verdana" pitchFamily="34" charset="0"/>
              </a:rPr>
              <a:t>Auditor</a:t>
            </a:r>
          </a:p>
          <a:p>
            <a:r>
              <a:rPr lang="es-ES" altLang="es-MX" sz="800" dirty="0">
                <a:latin typeface="Verdana" pitchFamily="34" charset="0"/>
                <a:ea typeface="Verdana" pitchFamily="34" charset="0"/>
              </a:rPr>
              <a:t> </a:t>
            </a:r>
            <a:endParaRPr lang="es-MX" altLang="es-MX" sz="800" dirty="0">
              <a:latin typeface="Verdana" pitchFamily="34" charset="0"/>
              <a:ea typeface="Verdana" pitchFamily="34" charset="0"/>
            </a:endParaRPr>
          </a:p>
          <a:p>
            <a:r>
              <a:rPr lang="es-ES" altLang="es-MX" dirty="0"/>
              <a:t> </a:t>
            </a:r>
            <a:endParaRPr lang="es-MX" altLang="es-MX" dirty="0"/>
          </a:p>
        </p:txBody>
      </p:sp>
      <p:sp>
        <p:nvSpPr>
          <p:cNvPr id="9" name="8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5</a:t>
            </a:fld>
            <a:endParaRPr lang="es-MX">
              <a:solidFill>
                <a:prstClr val="black">
                  <a:tint val="75000"/>
                </a:prstClr>
              </a:solidFill>
            </a:endParaRPr>
          </a:p>
        </p:txBody>
      </p:sp>
    </p:spTree>
    <p:extLst>
      <p:ext uri="{BB962C8B-B14F-4D97-AF65-F5344CB8AC3E}">
        <p14:creationId xmlns:p14="http://schemas.microsoft.com/office/powerpoint/2010/main" val="2355558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DDC0DE0C-0F35-BAD8-68B1-03E3C2C3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0"/>
            <a:ext cx="9142223" cy="6858000"/>
          </a:xfrm>
          <a:prstGeom prst="rect">
            <a:avLst/>
          </a:prstGeom>
        </p:spPr>
      </p:pic>
      <p:sp>
        <p:nvSpPr>
          <p:cNvPr id="2" name="Título 1">
            <a:extLst>
              <a:ext uri="{FF2B5EF4-FFF2-40B4-BE49-F238E27FC236}">
                <a16:creationId xmlns:a16="http://schemas.microsoft.com/office/drawing/2014/main" xmlns="" id="{2568AB7B-F63A-2DDC-E09B-C45CAD555987}"/>
              </a:ext>
            </a:extLst>
          </p:cNvPr>
          <p:cNvSpPr>
            <a:spLocks noGrp="1"/>
          </p:cNvSpPr>
          <p:nvPr>
            <p:ph type="ctrTitle"/>
          </p:nvPr>
        </p:nvSpPr>
        <p:spPr>
          <a:xfrm>
            <a:off x="995082" y="2258301"/>
            <a:ext cx="6858000" cy="1743916"/>
          </a:xfrm>
        </p:spPr>
        <p:txBody>
          <a:bodyPr>
            <a:normAutofit/>
          </a:bodyPr>
          <a:lstStyle/>
          <a:p>
            <a:r>
              <a:rPr lang="es-ES" sz="3600" b="1" dirty="0" smtClean="0">
                <a:latin typeface="Verdana" panose="020B0604030504040204" pitchFamily="34" charset="0"/>
                <a:ea typeface="Verdana" panose="020B0604030504040204" pitchFamily="34" charset="0"/>
              </a:rPr>
              <a:t>1.- Estrategia de Contraloría Ciudadana</a:t>
            </a:r>
            <a:endParaRPr lang="es-MX" sz="3600" b="1" dirty="0">
              <a:latin typeface="Verdana" panose="020B0604030504040204" pitchFamily="34" charset="0"/>
              <a:ea typeface="Verdana" panose="020B0604030504040204" pitchFamily="34" charset="0"/>
            </a:endParaRPr>
          </a:p>
        </p:txBody>
      </p:sp>
      <p:pic>
        <p:nvPicPr>
          <p:cNvPr id="12" name="Gráfico 11">
            <a:extLst>
              <a:ext uri="{FF2B5EF4-FFF2-40B4-BE49-F238E27FC236}">
                <a16:creationId xmlns:a16="http://schemas.microsoft.com/office/drawing/2014/main" xmlns="" id="{8A4A9C3F-2EF6-558F-19FB-8ADB27CEC9D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47193" y="886032"/>
            <a:ext cx="3035044" cy="844491"/>
          </a:xfrm>
          <a:prstGeom prst="rect">
            <a:avLst/>
          </a:prstGeom>
        </p:spPr>
      </p:pic>
      <p:pic>
        <p:nvPicPr>
          <p:cNvPr id="14" name="Gráfico 13">
            <a:extLst>
              <a:ext uri="{FF2B5EF4-FFF2-40B4-BE49-F238E27FC236}">
                <a16:creationId xmlns:a16="http://schemas.microsoft.com/office/drawing/2014/main" xmlns="" id="{086F8C8D-D162-2D7F-7FF2-29B628A6113D}"/>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9704" t="38810" r="5895" b="30091"/>
          <a:stretch/>
        </p:blipFill>
        <p:spPr>
          <a:xfrm>
            <a:off x="3289802" y="4529996"/>
            <a:ext cx="1949824" cy="1053878"/>
          </a:xfrm>
          <a:prstGeom prst="rect">
            <a:avLst/>
          </a:prstGeom>
        </p:spPr>
      </p:pic>
      <p:sp>
        <p:nvSpPr>
          <p:cNvPr id="5" name="4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6</a:t>
            </a:fld>
            <a:endParaRPr lang="es-MX">
              <a:solidFill>
                <a:prstClr val="black">
                  <a:tint val="75000"/>
                </a:prstClr>
              </a:solidFill>
            </a:endParaRPr>
          </a:p>
        </p:txBody>
      </p:sp>
    </p:spTree>
    <p:extLst>
      <p:ext uri="{BB962C8B-B14F-4D97-AF65-F5344CB8AC3E}">
        <p14:creationId xmlns:p14="http://schemas.microsoft.com/office/powerpoint/2010/main" val="2122572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4485736" cy="682894"/>
          </a:xfrm>
        </p:spPr>
        <p:txBody>
          <a:bodyPr>
            <a:normAutofit/>
          </a:bodyPr>
          <a:lstStyle/>
          <a:p>
            <a:pPr algn="l"/>
            <a:r>
              <a:rPr lang="es-MX" sz="3200" dirty="0" smtClean="0">
                <a:latin typeface="Verdana" panose="020B0604030504040204" pitchFamily="34" charset="0"/>
                <a:ea typeface="Verdana" panose="020B0604030504040204" pitchFamily="34" charset="0"/>
              </a:rPr>
              <a:t>I. Antecedentes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5 Rectángulo"/>
          <p:cNvSpPr>
            <a:spLocks noChangeArrowheads="1"/>
          </p:cNvSpPr>
          <p:nvPr/>
        </p:nvSpPr>
        <p:spPr bwMode="auto">
          <a:xfrm>
            <a:off x="485754" y="1219594"/>
            <a:ext cx="8145599" cy="41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defRPr/>
            </a:pPr>
            <a:r>
              <a:rPr lang="es-MX" altLang="es-MX" sz="1400" dirty="0" smtClean="0">
                <a:latin typeface="Verdana" pitchFamily="34" charset="0"/>
                <a:ea typeface="Verdana" pitchFamily="34" charset="0"/>
              </a:rPr>
              <a:t>Una fortaleza en el Ejercicio Fiscal 2022 fue la emisión del </a:t>
            </a:r>
            <a:r>
              <a:rPr lang="es-MX" altLang="es-MX" sz="1400" i="1" dirty="0" smtClean="0">
                <a:latin typeface="Verdana" pitchFamily="34" charset="0"/>
                <a:ea typeface="Verdana" pitchFamily="34" charset="0"/>
              </a:rPr>
              <a:t>Acuerdo </a:t>
            </a:r>
            <a:r>
              <a:rPr lang="es-MX" altLang="es-MX" sz="1400" i="1" dirty="0">
                <a:latin typeface="Verdana" pitchFamily="34" charset="0"/>
                <a:ea typeface="Verdana" pitchFamily="34" charset="0"/>
              </a:rPr>
              <a:t>por el que se establecen las bases para la Constitución de Comités de Contraloría Ciudadana</a:t>
            </a:r>
            <a:r>
              <a:rPr lang="es-MX" altLang="es-MX" sz="1400" dirty="0">
                <a:latin typeface="Verdana" pitchFamily="34" charset="0"/>
                <a:ea typeface="Verdana" pitchFamily="34" charset="0"/>
              </a:rPr>
              <a:t> de fecha 8 de Diciembre de </a:t>
            </a:r>
            <a:r>
              <a:rPr lang="es-MX" altLang="es-MX" sz="1400" dirty="0" smtClean="0">
                <a:latin typeface="Verdana" pitchFamily="34" charset="0"/>
                <a:ea typeface="Verdana" pitchFamily="34" charset="0"/>
              </a:rPr>
              <a:t>2021; </a:t>
            </a:r>
            <a:r>
              <a:rPr lang="es-MX" altLang="es-MX" sz="1400" i="1" dirty="0" smtClean="0">
                <a:latin typeface="Verdana" pitchFamily="34" charset="0"/>
                <a:ea typeface="Verdana" pitchFamily="34" charset="0"/>
              </a:rPr>
              <a:t>Lineamientos </a:t>
            </a:r>
            <a:r>
              <a:rPr lang="es-MX" altLang="es-MX" sz="1400" i="1" dirty="0">
                <a:latin typeface="Verdana" pitchFamily="34" charset="0"/>
                <a:ea typeface="Verdana" pitchFamily="34" charset="0"/>
              </a:rPr>
              <a:t>Generales para la Promoción, Constitución y Operación de los Comités de Contraloría Ciudadana </a:t>
            </a:r>
            <a:r>
              <a:rPr lang="es-MX" altLang="es-MX" sz="1400" dirty="0">
                <a:latin typeface="Verdana" pitchFamily="34" charset="0"/>
                <a:ea typeface="Verdana" pitchFamily="34" charset="0"/>
              </a:rPr>
              <a:t>de fecha 17 de Febrero de 2022; </a:t>
            </a:r>
            <a:r>
              <a:rPr lang="es-MX" altLang="es-MX" sz="1400" dirty="0" smtClean="0">
                <a:latin typeface="Verdana" pitchFamily="34" charset="0"/>
                <a:ea typeface="Verdana" pitchFamily="34" charset="0"/>
              </a:rPr>
              <a:t>y </a:t>
            </a:r>
            <a:r>
              <a:rPr lang="es-MX" altLang="es-MX" sz="1400" i="1" dirty="0" smtClean="0">
                <a:latin typeface="Verdana" pitchFamily="34" charset="0"/>
                <a:ea typeface="Verdana" pitchFamily="34" charset="0"/>
              </a:rPr>
              <a:t>Guía </a:t>
            </a:r>
            <a:r>
              <a:rPr lang="es-MX" altLang="es-MX" sz="1400" i="1" dirty="0">
                <a:latin typeface="Verdana" pitchFamily="34" charset="0"/>
                <a:ea typeface="Verdana" pitchFamily="34" charset="0"/>
              </a:rPr>
              <a:t>para la Constitución y Operación de Comités de Contraloría </a:t>
            </a:r>
            <a:r>
              <a:rPr lang="es-MX" altLang="es-MX" sz="1400" i="1" dirty="0" smtClean="0">
                <a:latin typeface="Verdana" pitchFamily="34" charset="0"/>
                <a:ea typeface="Verdana" pitchFamily="34" charset="0"/>
              </a:rPr>
              <a:t>Ciudadana</a:t>
            </a:r>
            <a:r>
              <a:rPr lang="es-MX" altLang="es-MX" sz="1400" dirty="0">
                <a:latin typeface="Verdana" pitchFamily="34" charset="0"/>
                <a:ea typeface="Verdana" pitchFamily="34" charset="0"/>
              </a:rPr>
              <a:t>,</a:t>
            </a:r>
            <a:r>
              <a:rPr lang="es-MX" altLang="es-MX" sz="1400" dirty="0" smtClean="0">
                <a:latin typeface="Verdana" pitchFamily="34" charset="0"/>
                <a:ea typeface="Verdana" pitchFamily="34" charset="0"/>
              </a:rPr>
              <a:t> en </a:t>
            </a:r>
            <a:r>
              <a:rPr lang="es-MX" altLang="es-MX" sz="1400" dirty="0">
                <a:latin typeface="Verdana" pitchFamily="34" charset="0"/>
                <a:ea typeface="Verdana" pitchFamily="34" charset="0"/>
              </a:rPr>
              <a:t>Cuatro Versiones, la última emitida el 21 de Diciembre de </a:t>
            </a:r>
            <a:r>
              <a:rPr lang="es-MX" altLang="es-MX" sz="1400" dirty="0" smtClean="0">
                <a:latin typeface="Verdana" pitchFamily="34" charset="0"/>
                <a:ea typeface="Verdana" pitchFamily="34" charset="0"/>
              </a:rPr>
              <a:t>2022, </a:t>
            </a:r>
            <a:r>
              <a:rPr lang="es-MX" altLang="es-MX" sz="1400" b="1" dirty="0" smtClean="0">
                <a:latin typeface="Verdana" pitchFamily="34" charset="0"/>
                <a:ea typeface="Verdana" pitchFamily="34" charset="0"/>
              </a:rPr>
              <a:t>fundamento que permite a la Secretaría para proponer una reprogramación de metas</a:t>
            </a:r>
            <a:r>
              <a:rPr lang="es-MX" altLang="es-MX" sz="1400" dirty="0" smtClean="0">
                <a:latin typeface="Verdana" pitchFamily="34" charset="0"/>
                <a:ea typeface="Verdana" pitchFamily="34" charset="0"/>
              </a:rPr>
              <a:t> que permita establecer un equilibrio en las cargas de trabajo por cada anualidad, </a:t>
            </a:r>
            <a:r>
              <a:rPr lang="es-MX" altLang="es-MX" sz="1400" b="1" dirty="0" smtClean="0">
                <a:latin typeface="Verdana" pitchFamily="34" charset="0"/>
                <a:ea typeface="Verdana" pitchFamily="34" charset="0"/>
              </a:rPr>
              <a:t>estableciéndose renovar 49 Comités por año</a:t>
            </a:r>
            <a:r>
              <a:rPr lang="es-MX" altLang="es-MX" sz="1400" dirty="0" smtClean="0">
                <a:latin typeface="Verdana" pitchFamily="34" charset="0"/>
                <a:ea typeface="Verdana" pitchFamily="34" charset="0"/>
              </a:rPr>
              <a:t>, lo que beneficiará directamente a la Planeación y Ejecución del Programa.</a:t>
            </a:r>
          </a:p>
          <a:p>
            <a:pPr algn="just">
              <a:lnSpc>
                <a:spcPct val="120000"/>
              </a:lnSpc>
              <a:defRPr/>
            </a:pPr>
            <a:endParaRPr lang="es-MX" altLang="es-MX" sz="1400" dirty="0">
              <a:latin typeface="Verdana" pitchFamily="34" charset="0"/>
              <a:ea typeface="Verdana" pitchFamily="34" charset="0"/>
            </a:endParaRPr>
          </a:p>
          <a:p>
            <a:pPr algn="just">
              <a:lnSpc>
                <a:spcPct val="120000"/>
              </a:lnSpc>
              <a:defRPr/>
            </a:pPr>
            <a:r>
              <a:rPr lang="es-MX" altLang="es-MX" sz="1400" dirty="0" smtClean="0">
                <a:latin typeface="Verdana" pitchFamily="34" charset="0"/>
                <a:ea typeface="Verdana" pitchFamily="34" charset="0"/>
              </a:rPr>
              <a:t>Con la reprogramación </a:t>
            </a:r>
            <a:r>
              <a:rPr lang="es-MX" altLang="es-MX" sz="1400" b="1" dirty="0" smtClean="0">
                <a:latin typeface="Verdana" pitchFamily="34" charset="0"/>
                <a:ea typeface="Verdana" pitchFamily="34" charset="0"/>
              </a:rPr>
              <a:t>se simplificarán procesos</a:t>
            </a:r>
            <a:r>
              <a:rPr lang="es-MX" altLang="es-MX" sz="1400" dirty="0" smtClean="0">
                <a:latin typeface="Verdana" pitchFamily="34" charset="0"/>
                <a:ea typeface="Verdana" pitchFamily="34" charset="0"/>
              </a:rPr>
              <a:t> y lo más importante </a:t>
            </a:r>
            <a:r>
              <a:rPr lang="es-MX" altLang="es-MX" sz="1400" b="1" dirty="0" smtClean="0">
                <a:latin typeface="Verdana" pitchFamily="34" charset="0"/>
                <a:ea typeface="Verdana" pitchFamily="34" charset="0"/>
              </a:rPr>
              <a:t>impactará satisfactoriamente a las cargas de trabajo de las Áreas que participan</a:t>
            </a:r>
            <a:r>
              <a:rPr lang="es-MX" altLang="es-MX" sz="1400" dirty="0" smtClean="0">
                <a:latin typeface="Verdana" pitchFamily="34" charset="0"/>
                <a:ea typeface="Verdana" pitchFamily="34" charset="0"/>
              </a:rPr>
              <a:t>. </a:t>
            </a:r>
            <a:endParaRPr lang="es-MX" altLang="es-MX" sz="1400" dirty="0">
              <a:latin typeface="Verdana" pitchFamily="34" charset="0"/>
              <a:ea typeface="Verdana" pitchFamily="34" charset="0"/>
            </a:endParaRPr>
          </a:p>
          <a:p>
            <a:pPr marL="285750" indent="-285750" algn="just">
              <a:lnSpc>
                <a:spcPct val="120000"/>
              </a:lnSpc>
              <a:buFont typeface="Wingdings" pitchFamily="2" charset="2"/>
              <a:buChar char="ü"/>
              <a:defRPr/>
            </a:pPr>
            <a:endParaRPr lang="es-ES_tradnl" altLang="es-MX" b="1" dirty="0">
              <a:latin typeface="Panton" pitchFamily="50" charset="0"/>
            </a:endParaRPr>
          </a:p>
          <a:p>
            <a:pPr algn="just">
              <a:lnSpc>
                <a:spcPct val="120000"/>
              </a:lnSpc>
              <a:defRPr/>
            </a:pPr>
            <a:endParaRPr lang="es-ES_tradnl" altLang="es-MX" b="1" dirty="0">
              <a:latin typeface="Panton" pitchFamily="50"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7</a:t>
            </a:fld>
            <a:endParaRPr lang="es-MX">
              <a:solidFill>
                <a:prstClr val="black">
                  <a:tint val="75000"/>
                </a:prstClr>
              </a:solidFill>
            </a:endParaRPr>
          </a:p>
        </p:txBody>
      </p:sp>
    </p:spTree>
    <p:extLst>
      <p:ext uri="{BB962C8B-B14F-4D97-AF65-F5344CB8AC3E}">
        <p14:creationId xmlns:p14="http://schemas.microsoft.com/office/powerpoint/2010/main" val="679023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4485736" cy="682894"/>
          </a:xfrm>
        </p:spPr>
        <p:txBody>
          <a:bodyPr>
            <a:normAutofit/>
          </a:bodyPr>
          <a:lstStyle/>
          <a:p>
            <a:pPr algn="l"/>
            <a:r>
              <a:rPr lang="es-MX" sz="3200" dirty="0" smtClean="0">
                <a:latin typeface="Verdana" panose="020B0604030504040204" pitchFamily="34" charset="0"/>
                <a:ea typeface="Verdana" panose="020B0604030504040204" pitchFamily="34" charset="0"/>
              </a:rPr>
              <a:t>I. Antecedentes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5 Rectángulo"/>
          <p:cNvSpPr>
            <a:spLocks noChangeArrowheads="1"/>
          </p:cNvSpPr>
          <p:nvPr/>
        </p:nvSpPr>
        <p:spPr bwMode="auto">
          <a:xfrm>
            <a:off x="485754" y="1143703"/>
            <a:ext cx="8145599"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defRPr/>
            </a:pPr>
            <a:r>
              <a:rPr lang="es-MX" altLang="es-MX" sz="1400" dirty="0" smtClean="0">
                <a:latin typeface="Verdana" pitchFamily="34" charset="0"/>
                <a:ea typeface="Verdana" pitchFamily="34" charset="0"/>
              </a:rPr>
              <a:t>La Contraloría Ciudadana es un </a:t>
            </a:r>
            <a:r>
              <a:rPr lang="es-MX" altLang="es-MX" sz="1400" b="1" dirty="0" smtClean="0">
                <a:latin typeface="Verdana" pitchFamily="34" charset="0"/>
                <a:ea typeface="Verdana" pitchFamily="34" charset="0"/>
              </a:rPr>
              <a:t>Programa detonante de la presente Administración</a:t>
            </a:r>
            <a:r>
              <a:rPr lang="es-MX" altLang="es-MX" sz="1400" dirty="0" smtClean="0">
                <a:latin typeface="Verdana" pitchFamily="34" charset="0"/>
                <a:ea typeface="Verdana" pitchFamily="34" charset="0"/>
              </a:rPr>
              <a:t>, por lo que las atribuciones y compromisos están complementadas con:</a:t>
            </a:r>
          </a:p>
          <a:p>
            <a:pPr algn="just">
              <a:lnSpc>
                <a:spcPct val="120000"/>
              </a:lnSpc>
              <a:defRPr/>
            </a:pPr>
            <a:endParaRPr lang="es-MX" altLang="es-MX" sz="1400" dirty="0">
              <a:latin typeface="Verdana" pitchFamily="34" charset="0"/>
              <a:ea typeface="Verdana" pitchFamily="34" charset="0"/>
            </a:endParaRP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Líneas Estratégicas del </a:t>
            </a:r>
            <a:r>
              <a:rPr lang="es-MX" altLang="es-MX" sz="1400" b="1" dirty="0" smtClean="0">
                <a:latin typeface="Verdana" pitchFamily="34" charset="0"/>
                <a:ea typeface="Verdana" pitchFamily="34" charset="0"/>
              </a:rPr>
              <a:t>Programa Sectorial de Finanzas Públicas y Planeación </a:t>
            </a:r>
            <a:r>
              <a:rPr lang="es-MX" altLang="es-MX" sz="1400" dirty="0" smtClean="0">
                <a:latin typeface="Verdana" pitchFamily="34" charset="0"/>
                <a:ea typeface="Verdana" pitchFamily="34" charset="0"/>
              </a:rPr>
              <a:t>2018-2024;</a:t>
            </a:r>
          </a:p>
          <a:p>
            <a:pPr marL="285750" indent="-285750" algn="just">
              <a:lnSpc>
                <a:spcPct val="120000"/>
              </a:lnSpc>
              <a:buFont typeface="Wingdings" pitchFamily="2" charset="2"/>
              <a:buChar char="ü"/>
              <a:defRPr/>
            </a:pPr>
            <a:r>
              <a:rPr lang="es-MX" altLang="es-MX" sz="1400" dirty="0">
                <a:latin typeface="Verdana" pitchFamily="34" charset="0"/>
                <a:ea typeface="Verdana" pitchFamily="34" charset="0"/>
              </a:rPr>
              <a:t>Indicadores del </a:t>
            </a:r>
            <a:r>
              <a:rPr lang="es-MX" altLang="es-MX" sz="1400" b="1" dirty="0">
                <a:latin typeface="Verdana" pitchFamily="34" charset="0"/>
                <a:ea typeface="Verdana" pitchFamily="34" charset="0"/>
              </a:rPr>
              <a:t>Programa Presupuestario </a:t>
            </a:r>
            <a:r>
              <a:rPr lang="es-MX" altLang="es-MX" sz="1400" dirty="0">
                <a:latin typeface="Verdana" pitchFamily="34" charset="0"/>
                <a:ea typeface="Verdana" pitchFamily="34" charset="0"/>
              </a:rPr>
              <a:t>(PP) «152.BBQ.C.P.301.J Sistema Estatal de Planeación Democrática para el Bienestar</a:t>
            </a:r>
            <a:r>
              <a:rPr lang="es-MX" altLang="es-MX" sz="1400" dirty="0" smtClean="0">
                <a:latin typeface="Verdana" pitchFamily="34" charset="0"/>
                <a:ea typeface="Verdana" pitchFamily="34" charset="0"/>
              </a:rPr>
              <a:t>»;</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Reporte en el </a:t>
            </a:r>
            <a:r>
              <a:rPr lang="es-MX" altLang="es-MX" sz="1400" b="1" dirty="0" smtClean="0">
                <a:latin typeface="Verdana" pitchFamily="34" charset="0"/>
                <a:ea typeface="Verdana" pitchFamily="34" charset="0"/>
              </a:rPr>
              <a:t>Sistema </a:t>
            </a:r>
            <a:r>
              <a:rPr lang="es-MX" altLang="es-MX" sz="1400" b="1" dirty="0">
                <a:latin typeface="Verdana" pitchFamily="34" charset="0"/>
                <a:ea typeface="Verdana" pitchFamily="34" charset="0"/>
              </a:rPr>
              <a:t>de Portales de Transparencia (SIPOT) </a:t>
            </a:r>
            <a:r>
              <a:rPr lang="es-MX" altLang="es-MX" sz="1400" dirty="0">
                <a:latin typeface="Verdana" pitchFamily="34" charset="0"/>
                <a:ea typeface="Verdana" pitchFamily="34" charset="0"/>
              </a:rPr>
              <a:t>los formatos XXXVII: </a:t>
            </a:r>
            <a:r>
              <a:rPr lang="es-MX" altLang="es-MX" sz="1400" dirty="0" smtClean="0">
                <a:latin typeface="Verdana" pitchFamily="34" charset="0"/>
                <a:ea typeface="Verdana" pitchFamily="34" charset="0"/>
              </a:rPr>
              <a:t>LTAIPVIL15XXXVIIa </a:t>
            </a:r>
            <a:r>
              <a:rPr lang="es-MX" altLang="es-MX" sz="1400" dirty="0">
                <a:latin typeface="Verdana" pitchFamily="34" charset="0"/>
                <a:ea typeface="Verdana" pitchFamily="34" charset="0"/>
              </a:rPr>
              <a:t>y </a:t>
            </a:r>
            <a:r>
              <a:rPr lang="es-MX" altLang="es-MX" sz="1400" dirty="0" smtClean="0">
                <a:latin typeface="Verdana" pitchFamily="34" charset="0"/>
                <a:ea typeface="Verdana" pitchFamily="34" charset="0"/>
              </a:rPr>
              <a:t>LTAIPVIL15XXXVIIb;</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Atribuciones en </a:t>
            </a:r>
            <a:r>
              <a:rPr lang="es-MX" altLang="es-MX" sz="1400" dirty="0">
                <a:latin typeface="Verdana" pitchFamily="34" charset="0"/>
                <a:ea typeface="Verdana" pitchFamily="34" charset="0"/>
              </a:rPr>
              <a:t>los Artículos 41 y 44 del Decreto por el que se Reforman, Adicionan y Derogan Diversas Disposiciones del </a:t>
            </a:r>
            <a:r>
              <a:rPr lang="es-MX" altLang="es-MX" sz="1400" b="1" dirty="0">
                <a:latin typeface="Verdana" pitchFamily="34" charset="0"/>
                <a:ea typeface="Verdana" pitchFamily="34" charset="0"/>
              </a:rPr>
              <a:t>Reglamento Interior de la Secretaría de Finanzas y Planeación</a:t>
            </a:r>
            <a:r>
              <a:rPr lang="es-MX" altLang="es-MX" sz="1400" dirty="0">
                <a:latin typeface="Verdana" pitchFamily="34" charset="0"/>
                <a:ea typeface="Verdana" pitchFamily="34" charset="0"/>
              </a:rPr>
              <a:t>, publicado en Gaceta Oficial Órgano de Gobierno del Estado de Veracruz de Ignacio de la Llave Núm. Ext. 226 Tomo III de fecha viernes 05 de junio de </a:t>
            </a:r>
            <a:r>
              <a:rPr lang="es-MX" altLang="es-MX" sz="1400" dirty="0" smtClean="0">
                <a:latin typeface="Verdana" pitchFamily="34" charset="0"/>
                <a:ea typeface="Verdana" pitchFamily="34" charset="0"/>
              </a:rPr>
              <a:t>2020; y</a:t>
            </a:r>
          </a:p>
          <a:p>
            <a:pPr marL="285750" indent="-285750" algn="just">
              <a:lnSpc>
                <a:spcPct val="120000"/>
              </a:lnSpc>
              <a:buFont typeface="Wingdings" pitchFamily="2" charset="2"/>
              <a:buChar char="ü"/>
              <a:defRPr/>
            </a:pPr>
            <a:r>
              <a:rPr lang="es-MX" altLang="es-MX" sz="1400" dirty="0" smtClean="0">
                <a:latin typeface="Verdana" pitchFamily="34" charset="0"/>
                <a:ea typeface="Verdana" pitchFamily="34" charset="0"/>
              </a:rPr>
              <a:t>Funciones establecidas en el </a:t>
            </a:r>
            <a:r>
              <a:rPr lang="es-MX" altLang="es-MX" sz="1400" b="1" dirty="0" smtClean="0">
                <a:latin typeface="Verdana" pitchFamily="34" charset="0"/>
                <a:ea typeface="Verdana" pitchFamily="34" charset="0"/>
              </a:rPr>
              <a:t>Manual General de Organización</a:t>
            </a:r>
            <a:r>
              <a:rPr lang="es-MX" altLang="es-MX" sz="1400" dirty="0" smtClean="0">
                <a:latin typeface="Verdana" pitchFamily="34" charset="0"/>
                <a:ea typeface="Verdana" pitchFamily="34" charset="0"/>
              </a:rPr>
              <a:t>; </a:t>
            </a:r>
            <a:r>
              <a:rPr lang="es-MX" altLang="es-MX" sz="1400" b="1" dirty="0" smtClean="0">
                <a:latin typeface="Verdana" pitchFamily="34" charset="0"/>
                <a:ea typeface="Verdana" pitchFamily="34" charset="0"/>
              </a:rPr>
              <a:t>Manual Específico de Organización</a:t>
            </a:r>
            <a:r>
              <a:rPr lang="es-MX" altLang="es-MX" sz="1400" dirty="0" smtClean="0">
                <a:latin typeface="Verdana" pitchFamily="34" charset="0"/>
                <a:ea typeface="Verdana" pitchFamily="34" charset="0"/>
              </a:rPr>
              <a:t> y </a:t>
            </a:r>
            <a:r>
              <a:rPr lang="es-MX" altLang="es-MX" sz="1400" b="1" dirty="0" smtClean="0">
                <a:latin typeface="Verdana" pitchFamily="34" charset="0"/>
                <a:ea typeface="Verdana" pitchFamily="34" charset="0"/>
              </a:rPr>
              <a:t>Manual </a:t>
            </a:r>
            <a:r>
              <a:rPr lang="es-MX" altLang="es-MX" sz="1400" b="1" dirty="0">
                <a:latin typeface="Verdana" pitchFamily="34" charset="0"/>
                <a:ea typeface="Verdana" pitchFamily="34" charset="0"/>
              </a:rPr>
              <a:t>de Procedimientos de la Subdirección de Enlace para Evaluaciones a Fondos </a:t>
            </a:r>
            <a:r>
              <a:rPr lang="es-MX" altLang="es-MX" sz="1400" b="1" dirty="0" smtClean="0">
                <a:latin typeface="Verdana" pitchFamily="34" charset="0"/>
                <a:ea typeface="Verdana" pitchFamily="34" charset="0"/>
              </a:rPr>
              <a:t>Federales</a:t>
            </a:r>
            <a:r>
              <a:rPr lang="es-MX" altLang="es-MX" sz="1400" dirty="0" smtClean="0">
                <a:latin typeface="Verdana" pitchFamily="34" charset="0"/>
                <a:ea typeface="Verdana" pitchFamily="34" charset="0"/>
              </a:rPr>
              <a:t>.</a:t>
            </a:r>
            <a:endParaRPr lang="es-MX" altLang="es-MX" sz="1400" dirty="0">
              <a:latin typeface="Verdana" pitchFamily="34" charset="0"/>
              <a:ea typeface="Verdana" pitchFamily="34" charset="0"/>
            </a:endParaRPr>
          </a:p>
          <a:p>
            <a:pPr marL="285750" indent="-285750" algn="just">
              <a:lnSpc>
                <a:spcPct val="120000"/>
              </a:lnSpc>
              <a:buFont typeface="Wingdings" pitchFamily="2" charset="2"/>
              <a:buChar char="ü"/>
              <a:defRPr/>
            </a:pPr>
            <a:endParaRPr lang="es-ES_tradnl" altLang="es-MX" b="1" dirty="0">
              <a:latin typeface="Panton" pitchFamily="50" charset="0"/>
            </a:endParaRPr>
          </a:p>
          <a:p>
            <a:pPr algn="just">
              <a:lnSpc>
                <a:spcPct val="120000"/>
              </a:lnSpc>
              <a:defRPr/>
            </a:pPr>
            <a:endParaRPr lang="es-ES_tradnl" altLang="es-MX" b="1" dirty="0">
              <a:latin typeface="Panton" pitchFamily="50"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8</a:t>
            </a:fld>
            <a:endParaRPr lang="es-MX">
              <a:solidFill>
                <a:prstClr val="black">
                  <a:tint val="75000"/>
                </a:prstClr>
              </a:solidFill>
            </a:endParaRPr>
          </a:p>
        </p:txBody>
      </p:sp>
    </p:spTree>
    <p:extLst>
      <p:ext uri="{BB962C8B-B14F-4D97-AF65-F5344CB8AC3E}">
        <p14:creationId xmlns:p14="http://schemas.microsoft.com/office/powerpoint/2010/main" val="633077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2A687B-183B-CF84-9854-35909AE7B810}"/>
              </a:ext>
            </a:extLst>
          </p:cNvPr>
          <p:cNvSpPr>
            <a:spLocks noGrp="1"/>
          </p:cNvSpPr>
          <p:nvPr>
            <p:ph type="title"/>
          </p:nvPr>
        </p:nvSpPr>
        <p:spPr>
          <a:xfrm>
            <a:off x="319177" y="460809"/>
            <a:ext cx="4485736" cy="682894"/>
          </a:xfrm>
        </p:spPr>
        <p:txBody>
          <a:bodyPr>
            <a:normAutofit/>
          </a:bodyPr>
          <a:lstStyle/>
          <a:p>
            <a:pPr algn="l"/>
            <a:r>
              <a:rPr lang="es-MX" sz="3200" dirty="0" smtClean="0">
                <a:latin typeface="Verdana" panose="020B0604030504040204" pitchFamily="34" charset="0"/>
                <a:ea typeface="Verdana" panose="020B0604030504040204" pitchFamily="34" charset="0"/>
              </a:rPr>
              <a:t>I. Antecedentes</a:t>
            </a:r>
            <a:endParaRPr lang="es-MX" sz="3200" dirty="0">
              <a:latin typeface="Verdana" panose="020B0604030504040204" pitchFamily="34" charset="0"/>
              <a:ea typeface="Verdana" panose="020B0604030504040204" pitchFamily="34" charset="0"/>
            </a:endParaRPr>
          </a:p>
        </p:txBody>
      </p:sp>
      <p:pic>
        <p:nvPicPr>
          <p:cNvPr id="5" name="Gráfico 4">
            <a:extLst>
              <a:ext uri="{FF2B5EF4-FFF2-40B4-BE49-F238E27FC236}">
                <a16:creationId xmlns:a16="http://schemas.microsoft.com/office/drawing/2014/main" xmlns="" id="{F474FA00-0670-E0A8-8BFE-FD26B66C77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445" y="5774728"/>
            <a:ext cx="9144000" cy="82378"/>
          </a:xfrm>
          <a:prstGeom prst="rect">
            <a:avLst/>
          </a:prstGeom>
        </p:spPr>
      </p:pic>
      <p:pic>
        <p:nvPicPr>
          <p:cNvPr id="6" name="Gráfico 5">
            <a:extLst>
              <a:ext uri="{FF2B5EF4-FFF2-40B4-BE49-F238E27FC236}">
                <a16:creationId xmlns:a16="http://schemas.microsoft.com/office/drawing/2014/main" xmlns="" id="{6991CFFA-BC39-FD9A-D0D9-CB868F6B9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3" y="6011997"/>
            <a:ext cx="2717083" cy="608269"/>
          </a:xfrm>
          <a:prstGeom prst="rect">
            <a:avLst/>
          </a:prstGeom>
        </p:spPr>
      </p:pic>
      <p:sp>
        <p:nvSpPr>
          <p:cNvPr id="7" name="5 Rectángulo"/>
          <p:cNvSpPr>
            <a:spLocks noChangeArrowheads="1"/>
          </p:cNvSpPr>
          <p:nvPr/>
        </p:nvSpPr>
        <p:spPr bwMode="auto">
          <a:xfrm>
            <a:off x="485755" y="1163951"/>
            <a:ext cx="8145599"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defRPr/>
            </a:pPr>
            <a:r>
              <a:rPr lang="es-MX" altLang="es-MX" sz="1400" dirty="0" smtClean="0">
                <a:latin typeface="Verdana" pitchFamily="34" charset="0"/>
                <a:ea typeface="Verdana" pitchFamily="34" charset="0"/>
              </a:rPr>
              <a:t>Respecto a los PAT de la presente Administración (2018-2022), se informa que se han </a:t>
            </a:r>
            <a:r>
              <a:rPr lang="es-MX" altLang="es-MX" sz="1400" b="1" dirty="0" smtClean="0">
                <a:latin typeface="Verdana" pitchFamily="34" charset="0"/>
                <a:ea typeface="Verdana" pitchFamily="34" charset="0"/>
              </a:rPr>
              <a:t>cumplido las metas al 100%,</a:t>
            </a:r>
            <a:r>
              <a:rPr lang="es-MX" altLang="es-MX" sz="1400" dirty="0" smtClean="0">
                <a:latin typeface="Verdana" pitchFamily="34" charset="0"/>
                <a:ea typeface="Verdana" pitchFamily="34" charset="0"/>
              </a:rPr>
              <a:t> aun en los años de mayor impacto por la emergencia sanitaria del COVID 19.</a:t>
            </a:r>
          </a:p>
          <a:p>
            <a:pPr algn="just">
              <a:lnSpc>
                <a:spcPct val="120000"/>
              </a:lnSpc>
              <a:defRPr/>
            </a:pPr>
            <a:endParaRPr lang="es-MX" altLang="es-MX" sz="1400" dirty="0">
              <a:latin typeface="Verdana" pitchFamily="34" charset="0"/>
              <a:ea typeface="Verdana" pitchFamily="34" charset="0"/>
            </a:endParaRPr>
          </a:p>
          <a:p>
            <a:pPr algn="just">
              <a:lnSpc>
                <a:spcPct val="120000"/>
              </a:lnSpc>
              <a:defRPr/>
            </a:pPr>
            <a:r>
              <a:rPr lang="es-MX" altLang="es-MX" sz="1400" dirty="0" smtClean="0">
                <a:latin typeface="Verdana" pitchFamily="34" charset="0"/>
                <a:ea typeface="Verdana" pitchFamily="34" charset="0"/>
              </a:rPr>
              <a:t>Esta Secretaría </a:t>
            </a:r>
            <a:r>
              <a:rPr lang="es-MX" altLang="es-MX" sz="1400" b="1" dirty="0" smtClean="0">
                <a:latin typeface="Verdana" pitchFamily="34" charset="0"/>
                <a:ea typeface="Verdana" pitchFamily="34" charset="0"/>
              </a:rPr>
              <a:t>concluyó el programa del Ejercicio </a:t>
            </a:r>
            <a:r>
              <a:rPr lang="es-MX" altLang="es-MX" sz="1400" b="1" dirty="0">
                <a:latin typeface="Verdana" pitchFamily="34" charset="0"/>
                <a:ea typeface="Verdana" pitchFamily="34" charset="0"/>
              </a:rPr>
              <a:t>Fiscal </a:t>
            </a:r>
            <a:r>
              <a:rPr lang="es-MX" altLang="es-MX" sz="1400" b="1" dirty="0" smtClean="0">
                <a:latin typeface="Verdana" pitchFamily="34" charset="0"/>
                <a:ea typeface="Verdana" pitchFamily="34" charset="0"/>
              </a:rPr>
              <a:t>2022, con un cumplimiento de meta del </a:t>
            </a:r>
            <a:r>
              <a:rPr lang="es-MX" altLang="es-MX" sz="1400" b="1" dirty="0">
                <a:latin typeface="Verdana" pitchFamily="34" charset="0"/>
                <a:ea typeface="Verdana" pitchFamily="34" charset="0"/>
              </a:rPr>
              <a:t>103.57% en la </a:t>
            </a:r>
            <a:r>
              <a:rPr lang="es-MX" altLang="es-MX" sz="1400" b="1" dirty="0" smtClean="0">
                <a:latin typeface="Verdana" pitchFamily="34" charset="0"/>
                <a:ea typeface="Verdana" pitchFamily="34" charset="0"/>
              </a:rPr>
              <a:t>Renovación </a:t>
            </a:r>
            <a:r>
              <a:rPr lang="es-MX" altLang="es-MX" sz="1400" b="1" dirty="0">
                <a:latin typeface="Verdana" pitchFamily="34" charset="0"/>
                <a:ea typeface="Verdana" pitchFamily="34" charset="0"/>
              </a:rPr>
              <a:t>de Comités de Contraloría </a:t>
            </a:r>
            <a:r>
              <a:rPr lang="es-MX" altLang="es-MX" sz="1400" b="1" dirty="0" smtClean="0">
                <a:latin typeface="Verdana" pitchFamily="34" charset="0"/>
                <a:ea typeface="Verdana" pitchFamily="34" charset="0"/>
              </a:rPr>
              <a:t>Ciudadana</a:t>
            </a:r>
            <a:r>
              <a:rPr lang="es-MX" altLang="es-MX" sz="1400" dirty="0">
                <a:latin typeface="Verdana" pitchFamily="34" charset="0"/>
                <a:ea typeface="Verdana" pitchFamily="34" charset="0"/>
              </a:rPr>
              <a:t> </a:t>
            </a:r>
            <a:r>
              <a:rPr lang="es-MX" altLang="es-MX" sz="1400" dirty="0" smtClean="0">
                <a:latin typeface="Verdana" pitchFamily="34" charset="0"/>
                <a:ea typeface="Verdana" pitchFamily="34" charset="0"/>
              </a:rPr>
              <a:t>(29 </a:t>
            </a:r>
            <a:r>
              <a:rPr lang="es-MX" altLang="es-MX" sz="1400" dirty="0">
                <a:latin typeface="Verdana" pitchFamily="34" charset="0"/>
                <a:ea typeface="Verdana" pitchFamily="34" charset="0"/>
              </a:rPr>
              <a:t>de 28 </a:t>
            </a:r>
            <a:r>
              <a:rPr lang="es-MX" altLang="es-MX" sz="1400" dirty="0" smtClean="0">
                <a:latin typeface="Verdana" pitchFamily="34" charset="0"/>
                <a:ea typeface="Verdana" pitchFamily="34" charset="0"/>
              </a:rPr>
              <a:t>programados), en la Evaluación de actividades del </a:t>
            </a:r>
            <a:r>
              <a:rPr lang="es-MX" altLang="es-MX" sz="1400" dirty="0">
                <a:latin typeface="Verdana" pitchFamily="34" charset="0"/>
                <a:ea typeface="Verdana" pitchFamily="34" charset="0"/>
              </a:rPr>
              <a:t>P</a:t>
            </a:r>
            <a:r>
              <a:rPr lang="es-MX" altLang="es-MX" sz="1400" dirty="0" smtClean="0">
                <a:latin typeface="Verdana" pitchFamily="34" charset="0"/>
                <a:ea typeface="Verdana" pitchFamily="34" charset="0"/>
              </a:rPr>
              <a:t>rimer Semestre la Contraloría General del Estado (CGE) otorgó un 100% de cumplimiento para SEFIPLAN, producto del seguimiento al cumplimiento de la Planeación inicial.</a:t>
            </a:r>
          </a:p>
          <a:p>
            <a:pPr algn="just">
              <a:lnSpc>
                <a:spcPct val="120000"/>
              </a:lnSpc>
              <a:defRPr/>
            </a:pPr>
            <a:endParaRPr lang="es-MX" altLang="es-MX" sz="1400" dirty="0">
              <a:latin typeface="Verdana" pitchFamily="34" charset="0"/>
              <a:ea typeface="Verdana" pitchFamily="34" charset="0"/>
            </a:endParaRPr>
          </a:p>
          <a:p>
            <a:pPr algn="just">
              <a:lnSpc>
                <a:spcPct val="120000"/>
              </a:lnSpc>
              <a:defRPr/>
            </a:pPr>
            <a:r>
              <a:rPr lang="es-MX" altLang="es-MX" sz="1400" dirty="0" smtClean="0">
                <a:latin typeface="Verdana" pitchFamily="34" charset="0"/>
                <a:ea typeface="Verdana" pitchFamily="34" charset="0"/>
              </a:rPr>
              <a:t>Con la emisión de la nueva normatividad, </a:t>
            </a:r>
            <a:r>
              <a:rPr lang="es-MX" altLang="es-MX" sz="1400" b="1" dirty="0" smtClean="0">
                <a:latin typeface="Verdana" pitchFamily="34" charset="0"/>
                <a:ea typeface="Verdana" pitchFamily="34" charset="0"/>
              </a:rPr>
              <a:t>se ha determinado eliminar este año, el Informe Estadístico y Descriptivo</a:t>
            </a:r>
            <a:r>
              <a:rPr lang="es-MX" altLang="es-MX" sz="1400" dirty="0" smtClean="0">
                <a:latin typeface="Verdana" pitchFamily="34" charset="0"/>
                <a:ea typeface="Verdana" pitchFamily="34" charset="0"/>
              </a:rPr>
              <a:t> que se emitía por Trimestre para acompañar al Reporte de Actividades Realizadas por la Dependencia y/o Entidad, en el entendido, de que con la Guía </a:t>
            </a:r>
            <a:r>
              <a:rPr lang="es-MX" altLang="es-MX" sz="1400" dirty="0">
                <a:latin typeface="Verdana" pitchFamily="34" charset="0"/>
                <a:ea typeface="Verdana" pitchFamily="34" charset="0"/>
              </a:rPr>
              <a:t>para la Constitución y Operación de Comités de Contraloría </a:t>
            </a:r>
            <a:r>
              <a:rPr lang="es-MX" altLang="es-MX" sz="1400" dirty="0" smtClean="0">
                <a:latin typeface="Verdana" pitchFamily="34" charset="0"/>
                <a:ea typeface="Verdana" pitchFamily="34" charset="0"/>
              </a:rPr>
              <a:t>Ciudadana, se emiten los Formatos Estadísticos suficientes que cubren los puntos que contenía dicho Informe, creado porque los anteriores Lineamientos de 2012 que no lo consideraban.</a:t>
            </a:r>
            <a:endParaRPr lang="es-MX" altLang="es-MX" sz="1400" dirty="0">
              <a:latin typeface="Verdana" pitchFamily="34" charset="0"/>
              <a:ea typeface="Verdana" pitchFamily="34" charset="0"/>
            </a:endParaRPr>
          </a:p>
          <a:p>
            <a:pPr marL="285750" indent="-285750" algn="just">
              <a:lnSpc>
                <a:spcPct val="120000"/>
              </a:lnSpc>
              <a:buFont typeface="Wingdings" pitchFamily="2" charset="2"/>
              <a:buChar char="ü"/>
              <a:defRPr/>
            </a:pPr>
            <a:endParaRPr lang="es-ES_tradnl" altLang="es-MX" b="1" dirty="0">
              <a:latin typeface="Panton" pitchFamily="50" charset="0"/>
            </a:endParaRPr>
          </a:p>
          <a:p>
            <a:pPr algn="just">
              <a:lnSpc>
                <a:spcPct val="120000"/>
              </a:lnSpc>
              <a:defRPr/>
            </a:pPr>
            <a:endParaRPr lang="es-ES_tradnl" altLang="es-MX" b="1" dirty="0">
              <a:latin typeface="Panton" pitchFamily="50" charset="0"/>
            </a:endParaRPr>
          </a:p>
        </p:txBody>
      </p:sp>
      <p:sp>
        <p:nvSpPr>
          <p:cNvPr id="8" name="7 Marcador de número de diapositiva"/>
          <p:cNvSpPr>
            <a:spLocks noGrp="1"/>
          </p:cNvSpPr>
          <p:nvPr>
            <p:ph type="sldNum" sz="quarter" idx="12"/>
          </p:nvPr>
        </p:nvSpPr>
        <p:spPr/>
        <p:txBody>
          <a:bodyPr/>
          <a:lstStyle/>
          <a:p>
            <a:fld id="{6DA8CD9D-638F-4542-A969-2CF24978EAF6}" type="slidenum">
              <a:rPr lang="es-MX" smtClean="0">
                <a:solidFill>
                  <a:prstClr val="black">
                    <a:tint val="75000"/>
                  </a:prstClr>
                </a:solidFill>
              </a:rPr>
              <a:pPr/>
              <a:t>9</a:t>
            </a:fld>
            <a:endParaRPr lang="es-MX">
              <a:solidFill>
                <a:prstClr val="black">
                  <a:tint val="75000"/>
                </a:prstClr>
              </a:solidFill>
            </a:endParaRPr>
          </a:p>
        </p:txBody>
      </p:sp>
    </p:spTree>
    <p:extLst>
      <p:ext uri="{BB962C8B-B14F-4D97-AF65-F5344CB8AC3E}">
        <p14:creationId xmlns:p14="http://schemas.microsoft.com/office/powerpoint/2010/main" val="72849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27680</TotalTime>
  <Words>5751</Words>
  <Application>Microsoft Office PowerPoint</Application>
  <PresentationFormat>Presentación en pantalla (4:3)</PresentationFormat>
  <Paragraphs>424</Paragraphs>
  <Slides>48</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0" baseType="lpstr">
      <vt:lpstr>1_Tema de Office</vt:lpstr>
      <vt:lpstr>Presentación</vt:lpstr>
      <vt:lpstr>Programa de Trabajo (PAT) </vt:lpstr>
      <vt:lpstr>El Programa Anual de Trabajo (PAT) de Contraloría Ciudadana, es el documento que establece las actividades, compromisos, responsabilidades, metas y calendarización comprometidas durante un año fiscal en materia de Contraloría Ciudadana, por parte de las dependencias y entidades de la APE (Ente). </vt:lpstr>
      <vt:lpstr>Índice</vt:lpstr>
      <vt:lpstr>Directorio de Funcionarios para la operación</vt:lpstr>
      <vt:lpstr>Directorio de Funcionarios </vt:lpstr>
      <vt:lpstr>1.- Estrategia de Contraloría Ciudadana</vt:lpstr>
      <vt:lpstr>I. Antecedentes</vt:lpstr>
      <vt:lpstr>I. Antecedentes</vt:lpstr>
      <vt:lpstr>I. Antecedentes</vt:lpstr>
      <vt:lpstr>I. Antecedentes</vt:lpstr>
      <vt:lpstr>I. Antecedentes</vt:lpstr>
      <vt:lpstr>II. Áreas ejecutoras de la Contraloría Ciudadana</vt:lpstr>
      <vt:lpstr>II. Áreas ejecutoras de la Contraloría Ciudadana</vt:lpstr>
      <vt:lpstr>II. Áreas ejecutoras de la Contraloría Ciudadana</vt:lpstr>
      <vt:lpstr>III. Promoción de la Contraloría Ciudadana</vt:lpstr>
      <vt:lpstr>III. Promoción de la Contraloría Ciudadana</vt:lpstr>
      <vt:lpstr>III. Promoción de la Contraloría Ciudadana</vt:lpstr>
      <vt:lpstr>III. Promoción de la Contraloría Ciudadana</vt:lpstr>
      <vt:lpstr>III. Promoción de la Contraloría Ciudadana</vt:lpstr>
      <vt:lpstr>III. Promoción de la Contraloría Ciudadana</vt:lpstr>
      <vt:lpstr>III. Promoción de la Contraloría Ciudadana</vt:lpstr>
      <vt:lpstr>IV. Constitución de Comités de Contraloría Ciudadana</vt:lpstr>
      <vt:lpstr>Presentación de PowerPoint</vt:lpstr>
      <vt:lpstr>IV. Constitución de Comités de Contraloría Ciudadana</vt:lpstr>
      <vt:lpstr>IV. Constitución de Comités de Contraloría Ciudadana</vt:lpstr>
      <vt:lpstr>V. Capacitación a Comités de Contraloría Ciudadana</vt:lpstr>
      <vt:lpstr>V. Capacitación a Comités de Contraloría Ciudadana</vt:lpstr>
      <vt:lpstr>V. Capacitación a Comités de Contraloría Ciudadana</vt:lpstr>
      <vt:lpstr>VI. Entrega de folios de registro de acreditación</vt:lpstr>
      <vt:lpstr>VII. Entrega reporte de operatividad</vt:lpstr>
      <vt:lpstr>VIII. Apertura de sobres que contienen Cédulas de vigilancia</vt:lpstr>
      <vt:lpstr>VIII. Apertura de sobres que contienen Cédulas de vigilancia</vt:lpstr>
      <vt:lpstr>VIII. Apertura de sobres que contienen Cédulas de vigilancia</vt:lpstr>
      <vt:lpstr>VIII. Apertura de sobres que contienen Cédulas de vigilancia</vt:lpstr>
      <vt:lpstr>IX. Registro de solicitudes y percepción ciudadana</vt:lpstr>
      <vt:lpstr>IX. Registro de solicitudes y percepción ciudadana</vt:lpstr>
      <vt:lpstr>IX. Registro de solicitudes y percepción ciudadana</vt:lpstr>
      <vt:lpstr>X. Atención de solicitudes</vt:lpstr>
      <vt:lpstr>X. Atención de solicitudes</vt:lpstr>
      <vt:lpstr>X. Atención de solicitudes</vt:lpstr>
      <vt:lpstr>XI. Verificación a la operación de los Comités</vt:lpstr>
      <vt:lpstr>XII. Reuniones de seguimiento al Programa Anual de Trabajo</vt:lpstr>
      <vt:lpstr>XII. Reuniones de seguimiento al Programa Anual de Trabajo</vt:lpstr>
      <vt:lpstr>XIII. Elaboración de informes y reportes</vt:lpstr>
      <vt:lpstr>XIII. Elaboración de informes y reportes</vt:lpstr>
      <vt:lpstr>2.- Cronograma de Actividades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Jaquelinne Mtz</dc:creator>
  <cp:lastModifiedBy>Mario Alfredo Baez Hernández</cp:lastModifiedBy>
  <cp:revision>734</cp:revision>
  <cp:lastPrinted>2023-01-19T00:59:52Z</cp:lastPrinted>
  <dcterms:created xsi:type="dcterms:W3CDTF">2018-12-03T00:31:11Z</dcterms:created>
  <dcterms:modified xsi:type="dcterms:W3CDTF">2023-02-27T16:44:36Z</dcterms:modified>
</cp:coreProperties>
</file>